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8"/>
  </p:notesMasterIdLst>
  <p:handoutMasterIdLst>
    <p:handoutMasterId r:id="rId29"/>
  </p:handoutMasterIdLst>
  <p:sldIdLst>
    <p:sldId id="380" r:id="rId3"/>
    <p:sldId id="377" r:id="rId4"/>
    <p:sldId id="391" r:id="rId5"/>
    <p:sldId id="390" r:id="rId6"/>
    <p:sldId id="392" r:id="rId7"/>
    <p:sldId id="393" r:id="rId8"/>
    <p:sldId id="394" r:id="rId9"/>
    <p:sldId id="395" r:id="rId10"/>
    <p:sldId id="402" r:id="rId11"/>
    <p:sldId id="398" r:id="rId12"/>
    <p:sldId id="399" r:id="rId13"/>
    <p:sldId id="400" r:id="rId14"/>
    <p:sldId id="427" r:id="rId15"/>
    <p:sldId id="414" r:id="rId16"/>
    <p:sldId id="415" r:id="rId17"/>
    <p:sldId id="416" r:id="rId18"/>
    <p:sldId id="418" r:id="rId19"/>
    <p:sldId id="420" r:id="rId20"/>
    <p:sldId id="419" r:id="rId21"/>
    <p:sldId id="421" r:id="rId22"/>
    <p:sldId id="422" r:id="rId23"/>
    <p:sldId id="423" r:id="rId24"/>
    <p:sldId id="424" r:id="rId25"/>
    <p:sldId id="425" r:id="rId26"/>
    <p:sldId id="426"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15:clr>
            <a:srgbClr val="A4A3A4"/>
          </p15:clr>
        </p15:guide>
        <p15:guide id="5"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D22"/>
    <a:srgbClr val="7030A0"/>
    <a:srgbClr val="D8A50A"/>
    <a:srgbClr val="CF5000"/>
    <a:srgbClr val="A10000"/>
    <a:srgbClr val="8A0000"/>
    <a:srgbClr val="BA1317"/>
    <a:srgbClr val="E2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82286" autoAdjust="0"/>
  </p:normalViewPr>
  <p:slideViewPr>
    <p:cSldViewPr snapToGrid="0" snapToObjects="1">
      <p:cViewPr varScale="1">
        <p:scale>
          <a:sx n="92" d="100"/>
          <a:sy n="92" d="100"/>
        </p:scale>
        <p:origin x="2124" y="78"/>
      </p:cViewPr>
      <p:guideLst>
        <p:guide orient="horz" pos="2160"/>
        <p:guide pos="2880"/>
        <p:guide orient="horz" pos="4319"/>
        <p:guide/>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2757" tIns="46378" rIns="92757" bIns="46378" rtlCol="0"/>
          <a:lstStyle>
            <a:lvl1pPr algn="r">
              <a:defRPr sz="1200"/>
            </a:lvl1pPr>
          </a:lstStyle>
          <a:p>
            <a:fld id="{25EFD6FF-F58B-264D-934F-272DC10DA6A4}" type="datetime1">
              <a:rPr lang="en-CA" smtClean="0"/>
              <a:t>2022-10-02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757" tIns="46378" rIns="92757" bIns="46378" rtlCol="0" anchor="b"/>
          <a:lstStyle>
            <a:lvl1pPr algn="r">
              <a:defRPr sz="1200"/>
            </a:lvl1pPr>
          </a:lstStyle>
          <a:p>
            <a:fld id="{352C46F4-6649-B443-BE4A-4E9E8988DD19}" type="slidenum">
              <a:rPr lang="en-US" smtClean="0"/>
              <a:t>‹#›</a:t>
            </a:fld>
            <a:endParaRPr lang="en-US"/>
          </a:p>
        </p:txBody>
      </p:sp>
    </p:spTree>
    <p:extLst>
      <p:ext uri="{BB962C8B-B14F-4D97-AF65-F5344CB8AC3E}">
        <p14:creationId xmlns:p14="http://schemas.microsoft.com/office/powerpoint/2010/main" val="3118770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C1A59358-DE07-7343-BEF9-FEED3205B64F}" type="datetime1">
              <a:rPr lang="en-CA" smtClean="0"/>
              <a:t>2022-10-02</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F4BDE0AC-321F-1746-B732-CDEEC6370E9C}" type="slidenum">
              <a:rPr lang="en-US" smtClean="0"/>
              <a:t>‹#›</a:t>
            </a:fld>
            <a:endParaRPr lang="en-US"/>
          </a:p>
        </p:txBody>
      </p:sp>
    </p:spTree>
    <p:extLst>
      <p:ext uri="{BB962C8B-B14F-4D97-AF65-F5344CB8AC3E}">
        <p14:creationId xmlns:p14="http://schemas.microsoft.com/office/powerpoint/2010/main" val="14277323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DE0AC-321F-1746-B732-CDEEC6370E9C}" type="slidenum">
              <a:rPr lang="en-US" smtClean="0"/>
              <a:t>1</a:t>
            </a:fld>
            <a:endParaRPr lang="en-US"/>
          </a:p>
        </p:txBody>
      </p:sp>
    </p:spTree>
    <p:extLst>
      <p:ext uri="{BB962C8B-B14F-4D97-AF65-F5344CB8AC3E}">
        <p14:creationId xmlns:p14="http://schemas.microsoft.com/office/powerpoint/2010/main" val="118852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10</a:t>
            </a:fld>
            <a:endParaRPr lang="en-US"/>
          </a:p>
        </p:txBody>
      </p:sp>
    </p:spTree>
    <p:extLst>
      <p:ext uri="{BB962C8B-B14F-4D97-AF65-F5344CB8AC3E}">
        <p14:creationId xmlns:p14="http://schemas.microsoft.com/office/powerpoint/2010/main" val="91434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11</a:t>
            </a:fld>
            <a:endParaRPr lang="en-US"/>
          </a:p>
        </p:txBody>
      </p:sp>
    </p:spTree>
    <p:extLst>
      <p:ext uri="{BB962C8B-B14F-4D97-AF65-F5344CB8AC3E}">
        <p14:creationId xmlns:p14="http://schemas.microsoft.com/office/powerpoint/2010/main" val="150717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12</a:t>
            </a:fld>
            <a:endParaRPr lang="en-US"/>
          </a:p>
        </p:txBody>
      </p:sp>
    </p:spTree>
    <p:extLst>
      <p:ext uri="{BB962C8B-B14F-4D97-AF65-F5344CB8AC3E}">
        <p14:creationId xmlns:p14="http://schemas.microsoft.com/office/powerpoint/2010/main" val="224296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13</a:t>
            </a:fld>
            <a:endParaRPr lang="en-US"/>
          </a:p>
        </p:txBody>
      </p:sp>
    </p:spTree>
    <p:extLst>
      <p:ext uri="{BB962C8B-B14F-4D97-AF65-F5344CB8AC3E}">
        <p14:creationId xmlns:p14="http://schemas.microsoft.com/office/powerpoint/2010/main" val="107711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14</a:t>
            </a:fld>
            <a:endParaRPr lang="en-US"/>
          </a:p>
        </p:txBody>
      </p:sp>
    </p:spTree>
    <p:extLst>
      <p:ext uri="{BB962C8B-B14F-4D97-AF65-F5344CB8AC3E}">
        <p14:creationId xmlns:p14="http://schemas.microsoft.com/office/powerpoint/2010/main" val="414087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15</a:t>
            </a:fld>
            <a:endParaRPr lang="en-US"/>
          </a:p>
        </p:txBody>
      </p:sp>
    </p:spTree>
    <p:extLst>
      <p:ext uri="{BB962C8B-B14F-4D97-AF65-F5344CB8AC3E}">
        <p14:creationId xmlns:p14="http://schemas.microsoft.com/office/powerpoint/2010/main" val="374280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16</a:t>
            </a:fld>
            <a:endParaRPr lang="en-US"/>
          </a:p>
        </p:txBody>
      </p:sp>
    </p:spTree>
    <p:extLst>
      <p:ext uri="{BB962C8B-B14F-4D97-AF65-F5344CB8AC3E}">
        <p14:creationId xmlns:p14="http://schemas.microsoft.com/office/powerpoint/2010/main" val="137170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17</a:t>
            </a:fld>
            <a:endParaRPr lang="en-US"/>
          </a:p>
        </p:txBody>
      </p:sp>
    </p:spTree>
    <p:extLst>
      <p:ext uri="{BB962C8B-B14F-4D97-AF65-F5344CB8AC3E}">
        <p14:creationId xmlns:p14="http://schemas.microsoft.com/office/powerpoint/2010/main" val="65524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18</a:t>
            </a:fld>
            <a:endParaRPr lang="en-US"/>
          </a:p>
        </p:txBody>
      </p:sp>
    </p:spTree>
    <p:extLst>
      <p:ext uri="{BB962C8B-B14F-4D97-AF65-F5344CB8AC3E}">
        <p14:creationId xmlns:p14="http://schemas.microsoft.com/office/powerpoint/2010/main" val="366993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19</a:t>
            </a:fld>
            <a:endParaRPr lang="en-US"/>
          </a:p>
        </p:txBody>
      </p:sp>
    </p:spTree>
    <p:extLst>
      <p:ext uri="{BB962C8B-B14F-4D97-AF65-F5344CB8AC3E}">
        <p14:creationId xmlns:p14="http://schemas.microsoft.com/office/powerpoint/2010/main" val="212540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2</a:t>
            </a:fld>
            <a:endParaRPr lang="en-US"/>
          </a:p>
        </p:txBody>
      </p:sp>
    </p:spTree>
    <p:extLst>
      <p:ext uri="{BB962C8B-B14F-4D97-AF65-F5344CB8AC3E}">
        <p14:creationId xmlns:p14="http://schemas.microsoft.com/office/powerpoint/2010/main" val="316697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20</a:t>
            </a:fld>
            <a:endParaRPr lang="en-US"/>
          </a:p>
        </p:txBody>
      </p:sp>
    </p:spTree>
    <p:extLst>
      <p:ext uri="{BB962C8B-B14F-4D97-AF65-F5344CB8AC3E}">
        <p14:creationId xmlns:p14="http://schemas.microsoft.com/office/powerpoint/2010/main" val="40375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21</a:t>
            </a:fld>
            <a:endParaRPr lang="en-US"/>
          </a:p>
        </p:txBody>
      </p:sp>
    </p:spTree>
    <p:extLst>
      <p:ext uri="{BB962C8B-B14F-4D97-AF65-F5344CB8AC3E}">
        <p14:creationId xmlns:p14="http://schemas.microsoft.com/office/powerpoint/2010/main" val="2110079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22</a:t>
            </a:fld>
            <a:endParaRPr lang="en-US"/>
          </a:p>
        </p:txBody>
      </p:sp>
    </p:spTree>
    <p:extLst>
      <p:ext uri="{BB962C8B-B14F-4D97-AF65-F5344CB8AC3E}">
        <p14:creationId xmlns:p14="http://schemas.microsoft.com/office/powerpoint/2010/main" val="46151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23</a:t>
            </a:fld>
            <a:endParaRPr lang="en-US"/>
          </a:p>
        </p:txBody>
      </p:sp>
    </p:spTree>
    <p:extLst>
      <p:ext uri="{BB962C8B-B14F-4D97-AF65-F5344CB8AC3E}">
        <p14:creationId xmlns:p14="http://schemas.microsoft.com/office/powerpoint/2010/main" val="188091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24</a:t>
            </a:fld>
            <a:endParaRPr lang="en-US"/>
          </a:p>
        </p:txBody>
      </p:sp>
    </p:spTree>
    <p:extLst>
      <p:ext uri="{BB962C8B-B14F-4D97-AF65-F5344CB8AC3E}">
        <p14:creationId xmlns:p14="http://schemas.microsoft.com/office/powerpoint/2010/main" val="319201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25</a:t>
            </a:fld>
            <a:endParaRPr lang="en-US"/>
          </a:p>
        </p:txBody>
      </p:sp>
    </p:spTree>
    <p:extLst>
      <p:ext uri="{BB962C8B-B14F-4D97-AF65-F5344CB8AC3E}">
        <p14:creationId xmlns:p14="http://schemas.microsoft.com/office/powerpoint/2010/main" val="400869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DE0AC-321F-1746-B732-CDEEC6370E9C}" type="slidenum">
              <a:rPr lang="en-US" smtClean="0"/>
              <a:t>3</a:t>
            </a:fld>
            <a:endParaRPr lang="en-US"/>
          </a:p>
        </p:txBody>
      </p:sp>
    </p:spTree>
    <p:extLst>
      <p:ext uri="{BB962C8B-B14F-4D97-AF65-F5344CB8AC3E}">
        <p14:creationId xmlns:p14="http://schemas.microsoft.com/office/powerpoint/2010/main" val="355724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4</a:t>
            </a:fld>
            <a:endParaRPr lang="en-US"/>
          </a:p>
        </p:txBody>
      </p:sp>
    </p:spTree>
    <p:extLst>
      <p:ext uri="{BB962C8B-B14F-4D97-AF65-F5344CB8AC3E}">
        <p14:creationId xmlns:p14="http://schemas.microsoft.com/office/powerpoint/2010/main" val="233529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5</a:t>
            </a:fld>
            <a:endParaRPr lang="en-US"/>
          </a:p>
        </p:txBody>
      </p:sp>
    </p:spTree>
    <p:extLst>
      <p:ext uri="{BB962C8B-B14F-4D97-AF65-F5344CB8AC3E}">
        <p14:creationId xmlns:p14="http://schemas.microsoft.com/office/powerpoint/2010/main" val="165527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6</a:t>
            </a:fld>
            <a:endParaRPr lang="en-US"/>
          </a:p>
        </p:txBody>
      </p:sp>
    </p:spTree>
    <p:extLst>
      <p:ext uri="{BB962C8B-B14F-4D97-AF65-F5344CB8AC3E}">
        <p14:creationId xmlns:p14="http://schemas.microsoft.com/office/powerpoint/2010/main" val="7167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7</a:t>
            </a:fld>
            <a:endParaRPr lang="en-US"/>
          </a:p>
        </p:txBody>
      </p:sp>
    </p:spTree>
    <p:extLst>
      <p:ext uri="{BB962C8B-B14F-4D97-AF65-F5344CB8AC3E}">
        <p14:creationId xmlns:p14="http://schemas.microsoft.com/office/powerpoint/2010/main" val="14579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8</a:t>
            </a:fld>
            <a:endParaRPr lang="en-US"/>
          </a:p>
        </p:txBody>
      </p:sp>
    </p:spTree>
    <p:extLst>
      <p:ext uri="{BB962C8B-B14F-4D97-AF65-F5344CB8AC3E}">
        <p14:creationId xmlns:p14="http://schemas.microsoft.com/office/powerpoint/2010/main" val="95061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BDE0AC-321F-1746-B732-CDEEC6370E9C}" type="slidenum">
              <a:rPr lang="en-US" smtClean="0"/>
              <a:t>9</a:t>
            </a:fld>
            <a:endParaRPr lang="en-US"/>
          </a:p>
        </p:txBody>
      </p:sp>
    </p:spTree>
    <p:extLst>
      <p:ext uri="{BB962C8B-B14F-4D97-AF65-F5344CB8AC3E}">
        <p14:creationId xmlns:p14="http://schemas.microsoft.com/office/powerpoint/2010/main" val="3596254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96" y="204618"/>
            <a:ext cx="6807199" cy="1100018"/>
          </a:xfrm>
        </p:spPr>
        <p:txBody>
          <a:bodyPr lIns="0" tIns="0" rIns="0" bIns="0" anchor="ctr">
            <a:normAutofit/>
          </a:bodyPr>
          <a:lstStyle>
            <a:lvl1pPr algn="l">
              <a:lnSpc>
                <a:spcPct val="90000"/>
              </a:lnSpc>
              <a:defRPr sz="3600" b="1"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082795" y="1289156"/>
            <a:ext cx="6807199" cy="581199"/>
          </a:xfrm>
        </p:spPr>
        <p:txBody>
          <a:bodyPr lIns="0" tIns="0" rIns="0" bIns="0">
            <a:normAutofit/>
          </a:bodyPr>
          <a:lstStyle>
            <a:lvl1pPr marL="0" indent="0" algn="l">
              <a:lnSpc>
                <a:spcPct val="90000"/>
              </a:lnSpc>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_18B017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587" y="2273878"/>
            <a:ext cx="9142413" cy="4584122"/>
          </a:xfrm>
          <a:prstGeom prst="rect">
            <a:avLst/>
          </a:prstGeom>
        </p:spPr>
      </p:pic>
    </p:spTree>
    <p:extLst>
      <p:ext uri="{BB962C8B-B14F-4D97-AF65-F5344CB8AC3E}">
        <p14:creationId xmlns:p14="http://schemas.microsoft.com/office/powerpoint/2010/main" val="427904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1085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6302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32168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066626"/>
            <a:ext cx="7772400" cy="1470025"/>
          </a:xfrm>
        </p:spPr>
        <p:txBody>
          <a:bodyPr/>
          <a:lstStyle>
            <a:lvl1pPr algn="l">
              <a:lnSpc>
                <a:spcPct val="90000"/>
              </a:lnSpc>
              <a:defRPr>
                <a:solidFill>
                  <a:schemeClr val="accent2"/>
                </a:solidFill>
              </a:defRPr>
            </a:lvl1pPr>
          </a:lstStyle>
          <a:p>
            <a:r>
              <a:rPr lang="en-US" dirty="0"/>
              <a:t>Click to edit Master title style</a:t>
            </a:r>
          </a:p>
        </p:txBody>
      </p:sp>
      <p:sp>
        <p:nvSpPr>
          <p:cNvPr id="5" name="Subtitle 2"/>
          <p:cNvSpPr>
            <a:spLocks noGrp="1"/>
          </p:cNvSpPr>
          <p:nvPr>
            <p:ph type="subTitle" idx="1"/>
          </p:nvPr>
        </p:nvSpPr>
        <p:spPr>
          <a:xfrm>
            <a:off x="690444" y="2822401"/>
            <a:ext cx="7767755" cy="1752600"/>
          </a:xfrm>
        </p:spPr>
        <p:txBody>
          <a:bodyPr/>
          <a:lstStyle>
            <a:lvl1pPr marL="0" indent="0" algn="l">
              <a:lnSpc>
                <a:spcPct val="90000"/>
              </a:lnSpc>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457200" y="6410773"/>
            <a:ext cx="593436" cy="365125"/>
          </a:xfrm>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25948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19033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18092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72487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55726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61547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8762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96" y="204618"/>
            <a:ext cx="6807199" cy="1100018"/>
          </a:xfrm>
        </p:spPr>
        <p:txBody>
          <a:bodyPr lIns="0" tIns="0" rIns="0" bIns="0" anchor="ctr">
            <a:normAutofit/>
          </a:bodyPr>
          <a:lstStyle>
            <a:lvl1pPr algn="l">
              <a:lnSpc>
                <a:spcPct val="90000"/>
              </a:lnSpc>
              <a:defRPr sz="3600" b="1"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082795" y="1289156"/>
            <a:ext cx="6807199" cy="581199"/>
          </a:xfrm>
        </p:spPr>
        <p:txBody>
          <a:bodyPr lIns="0" tIns="0" rIns="0" bIns="0">
            <a:normAutofit/>
          </a:bodyPr>
          <a:lstStyle>
            <a:lvl1pPr marL="0" indent="0" algn="l">
              <a:lnSpc>
                <a:spcPct val="90000"/>
              </a:lnSpc>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292112"/>
            <a:ext cx="9144000" cy="4565888"/>
          </a:xfrm>
          <a:prstGeom prst="rect">
            <a:avLst/>
          </a:prstGeom>
        </p:spPr>
      </p:pic>
    </p:spTree>
    <p:extLst>
      <p:ext uri="{BB962C8B-B14F-4D97-AF65-F5344CB8AC3E}">
        <p14:creationId xmlns:p14="http://schemas.microsoft.com/office/powerpoint/2010/main" val="215056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51185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dirty="0"/>
          </a:p>
        </p:txBody>
      </p:sp>
    </p:spTree>
    <p:extLst>
      <p:ext uri="{BB962C8B-B14F-4D97-AF65-F5344CB8AC3E}">
        <p14:creationId xmlns:p14="http://schemas.microsoft.com/office/powerpoint/2010/main" val="30916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2796" y="204618"/>
            <a:ext cx="6807199" cy="1100018"/>
          </a:xfrm>
        </p:spPr>
        <p:txBody>
          <a:bodyPr lIns="0" tIns="0" rIns="0" bIns="0" anchor="ctr">
            <a:normAutofit/>
          </a:bodyPr>
          <a:lstStyle>
            <a:lvl1pPr algn="l">
              <a:lnSpc>
                <a:spcPct val="90000"/>
              </a:lnSpc>
              <a:defRPr sz="3600" b="1"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082795" y="1289156"/>
            <a:ext cx="6807199" cy="581199"/>
          </a:xfrm>
        </p:spPr>
        <p:txBody>
          <a:bodyPr lIns="0" tIns="0" rIns="0" bIns="0">
            <a:normAutofit/>
          </a:bodyPr>
          <a:lstStyle>
            <a:lvl1pPr marL="0" indent="0" algn="l">
              <a:lnSpc>
                <a:spcPct val="90000"/>
              </a:lnSpc>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273878"/>
            <a:ext cx="9142413" cy="4584122"/>
          </a:xfrm>
          <a:prstGeom prst="rect">
            <a:avLst/>
          </a:prstGeom>
        </p:spPr>
      </p:pic>
    </p:spTree>
    <p:extLst>
      <p:ext uri="{BB962C8B-B14F-4D97-AF65-F5344CB8AC3E}">
        <p14:creationId xmlns:p14="http://schemas.microsoft.com/office/powerpoint/2010/main" val="215056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626"/>
            <a:ext cx="7772400" cy="1470025"/>
          </a:xfrm>
        </p:spPr>
        <p:txBody>
          <a:bodyPr/>
          <a:lstStyle>
            <a:lvl1pPr algn="l">
              <a:lnSpc>
                <a:spcPct val="90000"/>
              </a:lnSpc>
              <a:defRPr>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0444" y="2822401"/>
            <a:ext cx="7767755" cy="1752600"/>
          </a:xfrm>
        </p:spPr>
        <p:txBody>
          <a:bodyPr/>
          <a:lstStyle>
            <a:lvl1pPr marL="0" indent="0" algn="l">
              <a:lnSpc>
                <a:spcPct val="9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2"/>
          </p:nvPr>
        </p:nvSpPr>
        <p:spPr>
          <a:xfrm>
            <a:off x="457200" y="6410773"/>
            <a:ext cx="593436" cy="365125"/>
          </a:xfrm>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25948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dirty="0"/>
          </a:p>
        </p:txBody>
      </p:sp>
    </p:spTree>
    <p:extLst>
      <p:ext uri="{BB962C8B-B14F-4D97-AF65-F5344CB8AC3E}">
        <p14:creationId xmlns:p14="http://schemas.microsoft.com/office/powerpoint/2010/main" val="9396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85373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13197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12321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67605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3308" y="6410773"/>
            <a:ext cx="21336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5034177" y="6410773"/>
            <a:ext cx="2895600" cy="365125"/>
          </a:xfrm>
          <a:prstGeom prst="rect">
            <a:avLst/>
          </a:prstGeom>
        </p:spPr>
        <p:txBody>
          <a:bodyPr vert="horz" lIns="91440" tIns="45720" rIns="91440" bIns="45720" rtlCol="0" anchor="ctr"/>
          <a:lstStyle>
            <a:lvl1pPr algn="r">
              <a:defRPr sz="1200">
                <a:solidFill>
                  <a:srgbClr val="FFFFFF"/>
                </a:solidFill>
              </a:defRPr>
            </a:lvl1pPr>
          </a:lstStyle>
          <a:p>
            <a:r>
              <a:rPr lang="en-US" dirty="0" err="1"/>
              <a:t>HockeyCanada.ca</a:t>
            </a:r>
            <a:endParaRPr lang="en-US" dirty="0"/>
          </a:p>
        </p:txBody>
      </p:sp>
      <p:sp>
        <p:nvSpPr>
          <p:cNvPr id="6" name="Slide Number Placeholder 5"/>
          <p:cNvSpPr>
            <a:spLocks noGrp="1"/>
          </p:cNvSpPr>
          <p:nvPr>
            <p:ph type="sldNum" sz="quarter" idx="4"/>
          </p:nvPr>
        </p:nvSpPr>
        <p:spPr>
          <a:xfrm>
            <a:off x="457200" y="6410773"/>
            <a:ext cx="593436" cy="365125"/>
          </a:xfrm>
          <a:prstGeom prst="rect">
            <a:avLst/>
          </a:prstGeom>
        </p:spPr>
        <p:txBody>
          <a:bodyPr vert="horz" lIns="91440" tIns="45720" rIns="91440" bIns="45720" rtlCol="0" anchor="ctr"/>
          <a:lstStyle>
            <a:lvl1pPr algn="l">
              <a:defRPr sz="1600" b="1" i="0">
                <a:solidFill>
                  <a:srgbClr val="FFFFFF"/>
                </a:solidFill>
              </a:defRPr>
            </a:lvl1pPr>
          </a:lstStyle>
          <a:p>
            <a:fld id="{11F89F8B-B084-0A44-9ACF-527D6EFCCEF0}" type="slidenum">
              <a:rPr lang="en-US" smtClean="0"/>
              <a:pPr/>
              <a:t>‹#›</a:t>
            </a:fld>
            <a:endParaRPr lang="en-US" dirty="0"/>
          </a:p>
        </p:txBody>
      </p:sp>
    </p:spTree>
    <p:extLst>
      <p:ext uri="{BB962C8B-B14F-4D97-AF65-F5344CB8AC3E}">
        <p14:creationId xmlns:p14="http://schemas.microsoft.com/office/powerpoint/2010/main" val="1738027251"/>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hdr="0" ftr="0" dt="0"/>
  <p:txStyles>
    <p:titleStyle>
      <a:lvl1pPr algn="ctr" defTabSz="457200" rtl="0" eaLnBrk="1" latinLnBrk="0" hangingPunct="1">
        <a:lnSpc>
          <a:spcPct val="90000"/>
        </a:lnSpc>
        <a:spcBef>
          <a:spcPct val="0"/>
        </a:spcBef>
        <a:buNone/>
        <a:defRPr sz="4400" b="1" i="0" kern="1200">
          <a:solidFill>
            <a:schemeClr val="accent2"/>
          </a:solidFill>
          <a:latin typeface="+mj-lt"/>
          <a:ea typeface="+mj-ea"/>
          <a:cs typeface="+mj-cs"/>
        </a:defRPr>
      </a:lvl1pPr>
    </p:titleStyle>
    <p:body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13308" y="6410773"/>
            <a:ext cx="21336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5034177" y="6410773"/>
            <a:ext cx="2895600" cy="365125"/>
          </a:xfrm>
          <a:prstGeom prst="rect">
            <a:avLst/>
          </a:prstGeom>
        </p:spPr>
        <p:txBody>
          <a:bodyPr vert="horz" lIns="91440" tIns="45720" rIns="91440" bIns="45720" rtlCol="0" anchor="ctr"/>
          <a:lstStyle>
            <a:lvl1pPr algn="r">
              <a:defRPr sz="1200">
                <a:solidFill>
                  <a:srgbClr val="FFFFFF"/>
                </a:solidFill>
              </a:defRPr>
            </a:lvl1pPr>
          </a:lstStyle>
          <a:p>
            <a:r>
              <a:rPr lang="en-US" dirty="0" err="1"/>
              <a:t>HockeyCanada.ca</a:t>
            </a:r>
            <a:endParaRPr lang="en-US" dirty="0"/>
          </a:p>
        </p:txBody>
      </p:sp>
      <p:sp>
        <p:nvSpPr>
          <p:cNvPr id="6" name="Slide Number Placeholder 5"/>
          <p:cNvSpPr>
            <a:spLocks noGrp="1"/>
          </p:cNvSpPr>
          <p:nvPr>
            <p:ph type="sldNum" sz="quarter" idx="4"/>
          </p:nvPr>
        </p:nvSpPr>
        <p:spPr>
          <a:xfrm>
            <a:off x="457200" y="6410773"/>
            <a:ext cx="593436" cy="365125"/>
          </a:xfrm>
          <a:prstGeom prst="rect">
            <a:avLst/>
          </a:prstGeom>
        </p:spPr>
        <p:txBody>
          <a:bodyPr vert="horz" lIns="91440" tIns="45720" rIns="91440" bIns="45720" rtlCol="0" anchor="ctr"/>
          <a:lstStyle>
            <a:lvl1pPr algn="l">
              <a:defRPr sz="1600" b="1" i="0">
                <a:solidFill>
                  <a:srgbClr val="FFFFFF"/>
                </a:solidFill>
              </a:defRPr>
            </a:lvl1pPr>
          </a:lstStyle>
          <a:p>
            <a:fld id="{11F89F8B-B084-0A44-9ACF-527D6EFCCEF0}" type="slidenum">
              <a:rPr lang="en-US" smtClean="0"/>
              <a:pPr/>
              <a:t>‹#›</a:t>
            </a:fld>
            <a:endParaRPr lang="en-US" dirty="0"/>
          </a:p>
        </p:txBody>
      </p:sp>
    </p:spTree>
    <p:extLst>
      <p:ext uri="{BB962C8B-B14F-4D97-AF65-F5344CB8AC3E}">
        <p14:creationId xmlns:p14="http://schemas.microsoft.com/office/powerpoint/2010/main" val="301706038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defTabSz="457200" rtl="0" eaLnBrk="1" latinLnBrk="0" hangingPunct="1">
        <a:lnSpc>
          <a:spcPct val="90000"/>
        </a:lnSpc>
        <a:spcBef>
          <a:spcPct val="0"/>
        </a:spcBef>
        <a:buNone/>
        <a:defRPr sz="4400" b="1" i="0" kern="1200">
          <a:solidFill>
            <a:schemeClr val="accent2"/>
          </a:solidFill>
          <a:latin typeface="+mj-lt"/>
          <a:ea typeface="+mj-ea"/>
          <a:cs typeface="+mj-cs"/>
        </a:defRPr>
      </a:lvl1pPr>
    </p:titleStyle>
    <p:bodyStyle>
      <a:lvl1pPr marL="342900" indent="-342900" algn="l" defTabSz="457200" rtl="0" eaLnBrk="1" latinLnBrk="0" hangingPunct="1">
        <a:lnSpc>
          <a:spcPct val="90000"/>
        </a:lnSpc>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2985-2084-F643-93A5-C750723C02A3}"/>
              </a:ext>
            </a:extLst>
          </p:cNvPr>
          <p:cNvSpPr>
            <a:spLocks noGrp="1"/>
          </p:cNvSpPr>
          <p:nvPr>
            <p:ph type="ctrTitle"/>
          </p:nvPr>
        </p:nvSpPr>
        <p:spPr>
          <a:xfrm>
            <a:off x="2325757" y="224589"/>
            <a:ext cx="6449749" cy="1540043"/>
          </a:xfrm>
        </p:spPr>
        <p:txBody>
          <a:bodyPr>
            <a:normAutofit/>
          </a:bodyPr>
          <a:lstStyle/>
          <a:p>
            <a:pPr algn="r"/>
            <a:r>
              <a:rPr lang="en-US" sz="4300" dirty="0">
                <a:latin typeface="Bitter" panose="02000000000000000000" pitchFamily="2" charset="77"/>
                <a:ea typeface="Roboto" pitchFamily="2" charset="0"/>
                <a:cs typeface="Open Sans" panose="020B0606030504020204" pitchFamily="34" charset="0"/>
              </a:rPr>
              <a:t>Re-Formatted </a:t>
            </a:r>
            <a:br>
              <a:rPr lang="en-US" sz="4300" dirty="0">
                <a:latin typeface="Bitter" panose="02000000000000000000" pitchFamily="2" charset="77"/>
                <a:ea typeface="Roboto" pitchFamily="2" charset="0"/>
                <a:cs typeface="Open Sans" panose="020B0606030504020204" pitchFamily="34" charset="0"/>
              </a:rPr>
            </a:br>
            <a:r>
              <a:rPr lang="en-US" sz="4300" dirty="0">
                <a:latin typeface="Bitter" panose="02000000000000000000" pitchFamily="2" charset="77"/>
                <a:ea typeface="Roboto" pitchFamily="2" charset="0"/>
                <a:cs typeface="Open Sans" panose="020B0606030504020204" pitchFamily="34" charset="0"/>
              </a:rPr>
              <a:t>Playing Rules</a:t>
            </a:r>
            <a:endParaRPr lang="en-US" sz="2000" dirty="0">
              <a:latin typeface="Bitter" panose="02000000000000000000" pitchFamily="2" charset="77"/>
              <a:ea typeface="Roboto" pitchFamily="2" charset="0"/>
              <a:cs typeface="Open Sans" panose="020B0606030504020204" pitchFamily="34" charset="0"/>
            </a:endParaRPr>
          </a:p>
        </p:txBody>
      </p:sp>
      <p:pic>
        <p:nvPicPr>
          <p:cNvPr id="4" name="Picture 3">
            <a:extLst>
              <a:ext uri="{FF2B5EF4-FFF2-40B4-BE49-F238E27FC236}">
                <a16:creationId xmlns:a16="http://schemas.microsoft.com/office/drawing/2014/main" id="{F40C2A1C-9DF1-A547-B1B0-AE5823E7037F}"/>
              </a:ext>
            </a:extLst>
          </p:cNvPr>
          <p:cNvPicPr>
            <a:picLocks noChangeAspect="1"/>
          </p:cNvPicPr>
          <p:nvPr/>
        </p:nvPicPr>
        <p:blipFill rotWithShape="1">
          <a:blip r:embed="rId3"/>
          <a:srcRect t="2707"/>
          <a:stretch/>
        </p:blipFill>
        <p:spPr>
          <a:xfrm>
            <a:off x="0" y="2277035"/>
            <a:ext cx="9144000" cy="4580966"/>
          </a:xfrm>
          <a:prstGeom prst="rect">
            <a:avLst/>
          </a:prstGeom>
        </p:spPr>
      </p:pic>
    </p:spTree>
    <p:extLst>
      <p:ext uri="{BB962C8B-B14F-4D97-AF65-F5344CB8AC3E}">
        <p14:creationId xmlns:p14="http://schemas.microsoft.com/office/powerpoint/2010/main" val="858721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7.4 – Charging</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10</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2766933"/>
            <a:ext cx="8151858" cy="3816429"/>
          </a:xfrm>
          <a:prstGeom prst="rect">
            <a:avLst/>
          </a:prstGeom>
          <a:noFill/>
          <a:ln>
            <a:noFill/>
          </a:ln>
        </p:spPr>
        <p:txBody>
          <a:bodyPr wrap="square" rtlCol="0">
            <a:spAutoFit/>
          </a:bodyPr>
          <a:lstStyle/>
          <a:p>
            <a:r>
              <a:rPr lang="en-US" sz="2200" b="1" dirty="0"/>
              <a:t>New Text: </a:t>
            </a:r>
          </a:p>
          <a:p>
            <a:r>
              <a:rPr lang="en-US" sz="2200" i="1" dirty="0"/>
              <a:t>Charging is when a player: </a:t>
            </a:r>
          </a:p>
          <a:p>
            <a:pPr marL="971550" lvl="1" indent="-514350">
              <a:buAutoNum type="romanLcPeriod"/>
            </a:pPr>
            <a:r>
              <a:rPr lang="en-US" sz="2200" i="1" dirty="0"/>
              <a:t>Jumps to check an opponent.</a:t>
            </a:r>
          </a:p>
          <a:p>
            <a:pPr marL="971550" lvl="1" indent="-514350">
              <a:buAutoNum type="romanLcPeriod"/>
            </a:pPr>
            <a:r>
              <a:rPr lang="en-US" sz="2200" i="1" dirty="0"/>
              <a:t>Builds up speed by taking two or more strides immediately prior to making contact.</a:t>
            </a:r>
          </a:p>
          <a:p>
            <a:pPr marL="971550" lvl="1" indent="-514350">
              <a:buAutoNum type="romanLcPeriod"/>
            </a:pPr>
            <a:r>
              <a:rPr lang="en-US" sz="2200" i="1" dirty="0"/>
              <a:t>Travels an excessive distance with the sole purpose of delivering such a hit.</a:t>
            </a:r>
          </a:p>
          <a:p>
            <a:pPr marL="971550" lvl="1" indent="-514350">
              <a:buAutoNum type="romanLcPeriod"/>
            </a:pPr>
            <a:r>
              <a:rPr lang="en-US" sz="2200" i="1" dirty="0"/>
              <a:t>Violently and unnecessarily checks an opponent in any manner.</a:t>
            </a:r>
          </a:p>
          <a:p>
            <a:pPr marL="971550" lvl="1" indent="-514350">
              <a:buAutoNum type="romanLcPeriod"/>
            </a:pPr>
            <a:r>
              <a:rPr lang="en-US" sz="2200" i="1" dirty="0"/>
              <a:t>Delivers a body check to an opponent’s blind side. </a:t>
            </a:r>
          </a:p>
          <a:p>
            <a:endParaRPr lang="en-US" sz="2200" dirty="0"/>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790547"/>
            <a:ext cx="8151858" cy="769441"/>
          </a:xfrm>
          <a:prstGeom prst="rect">
            <a:avLst/>
          </a:prstGeom>
          <a:noFill/>
          <a:ln w="12700">
            <a:solidFill>
              <a:srgbClr val="C61D22"/>
            </a:solidFill>
          </a:ln>
        </p:spPr>
        <p:txBody>
          <a:bodyPr wrap="square" rtlCol="0">
            <a:spAutoFit/>
          </a:bodyPr>
          <a:lstStyle/>
          <a:p>
            <a:r>
              <a:rPr lang="en-US" sz="2200" b="1" dirty="0"/>
              <a:t>What Changed: </a:t>
            </a:r>
            <a:r>
              <a:rPr lang="en-US" sz="2200" dirty="0"/>
              <a:t>Addition of “blindside” hits as a criteria for a penalty under this rule. </a:t>
            </a:r>
          </a:p>
        </p:txBody>
      </p:sp>
    </p:spTree>
    <p:extLst>
      <p:ext uri="{BB962C8B-B14F-4D97-AF65-F5344CB8AC3E}">
        <p14:creationId xmlns:p14="http://schemas.microsoft.com/office/powerpoint/2010/main" val="282960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8.7 – Clipping</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11</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4266968"/>
            <a:ext cx="8151858" cy="1785104"/>
          </a:xfrm>
          <a:prstGeom prst="rect">
            <a:avLst/>
          </a:prstGeom>
          <a:noFill/>
          <a:ln>
            <a:noFill/>
          </a:ln>
        </p:spPr>
        <p:txBody>
          <a:bodyPr wrap="square" rtlCol="0">
            <a:spAutoFit/>
          </a:bodyPr>
          <a:lstStyle/>
          <a:p>
            <a:r>
              <a:rPr lang="en-US" sz="2200" b="1" dirty="0"/>
              <a:t>New Text: </a:t>
            </a:r>
            <a:r>
              <a:rPr lang="en-US" sz="2200" i="1" dirty="0"/>
              <a:t>Clipping, also known as a “low hit”, is where a player uses their body to make contact at or below an opponent’s knees. This may take the form of a player lowering their body prior to making a check or being checked. Players may not crouch down to avoid being bodychecked. </a:t>
            </a:r>
            <a:endParaRPr lang="en-US" sz="2200" dirty="0"/>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43264"/>
            <a:ext cx="8151858" cy="2123658"/>
          </a:xfrm>
          <a:prstGeom prst="rect">
            <a:avLst/>
          </a:prstGeom>
          <a:noFill/>
          <a:ln w="12700">
            <a:solidFill>
              <a:srgbClr val="C61D22"/>
            </a:solidFill>
          </a:ln>
        </p:spPr>
        <p:txBody>
          <a:bodyPr wrap="square" rtlCol="0">
            <a:spAutoFit/>
          </a:bodyPr>
          <a:lstStyle/>
          <a:p>
            <a:r>
              <a:rPr lang="en-US" sz="2200" b="1" dirty="0"/>
              <a:t>What Changed: </a:t>
            </a:r>
            <a:r>
              <a:rPr lang="en-US" sz="2200" dirty="0"/>
              <a:t>Addition of Clipping as an penalty, with a separate rule reference from Tripping. Clipping is where any player lowers their body to hit an opponent at or below the knees. </a:t>
            </a:r>
          </a:p>
          <a:p>
            <a:endParaRPr lang="en-US" sz="2200" dirty="0"/>
          </a:p>
          <a:p>
            <a:r>
              <a:rPr lang="en-US" sz="2200" dirty="0"/>
              <a:t>Note: This action was always illegal under the Playing Rules, but would previously have been penalized as Tripping. </a:t>
            </a:r>
          </a:p>
        </p:txBody>
      </p:sp>
    </p:spTree>
    <p:extLst>
      <p:ext uri="{BB962C8B-B14F-4D97-AF65-F5344CB8AC3E}">
        <p14:creationId xmlns:p14="http://schemas.microsoft.com/office/powerpoint/2010/main" val="188070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9.1 (c) – Butt-Ending</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12</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715440"/>
            <a:ext cx="8151858" cy="2462213"/>
          </a:xfrm>
          <a:prstGeom prst="rect">
            <a:avLst/>
          </a:prstGeom>
          <a:noFill/>
          <a:ln>
            <a:noFill/>
          </a:ln>
        </p:spPr>
        <p:txBody>
          <a:bodyPr wrap="square" rtlCol="0">
            <a:spAutoFit/>
          </a:bodyPr>
          <a:lstStyle/>
          <a:p>
            <a:r>
              <a:rPr lang="en-US" sz="2200" b="1" dirty="0"/>
              <a:t>New Text:</a:t>
            </a:r>
            <a:r>
              <a:rPr lang="en-US" sz="2200" dirty="0"/>
              <a:t> (b) </a:t>
            </a:r>
            <a:r>
              <a:rPr lang="en-US" sz="2200" i="1" dirty="0"/>
              <a:t>A Match penalty, at the discretion of the referee, based on the degree of violence of impact, may be assessed to any player who butt-ends or deliberately attempts to butt-end an opponent with force. </a:t>
            </a:r>
          </a:p>
          <a:p>
            <a:r>
              <a:rPr lang="en-US" sz="2200" i="1" dirty="0"/>
              <a:t>A Match penalty will be assessed to any player who injures an opponent by a butt-ending infraction that would otherwise call for a double Minor penalty.</a:t>
            </a:r>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43264"/>
            <a:ext cx="8151858" cy="1446550"/>
          </a:xfrm>
          <a:prstGeom prst="rect">
            <a:avLst/>
          </a:prstGeom>
          <a:noFill/>
          <a:ln w="12700">
            <a:solidFill>
              <a:srgbClr val="C61D22"/>
            </a:solidFill>
          </a:ln>
        </p:spPr>
        <p:txBody>
          <a:bodyPr wrap="square" rtlCol="0">
            <a:spAutoFit/>
          </a:bodyPr>
          <a:lstStyle/>
          <a:p>
            <a:r>
              <a:rPr lang="en-US" sz="2200" b="1" dirty="0"/>
              <a:t>What Changed: </a:t>
            </a:r>
            <a:r>
              <a:rPr lang="en-US" sz="2200" dirty="0"/>
              <a:t>Clarification that the referee may assess a Match penalty for Butt-Ending, based on the degree of violence and force of the action, even if no injury occurs. </a:t>
            </a:r>
          </a:p>
          <a:p>
            <a:endParaRPr lang="en-US" sz="2200" dirty="0"/>
          </a:p>
        </p:txBody>
      </p:sp>
    </p:spTree>
    <p:extLst>
      <p:ext uri="{BB962C8B-B14F-4D97-AF65-F5344CB8AC3E}">
        <p14:creationId xmlns:p14="http://schemas.microsoft.com/office/powerpoint/2010/main" val="393925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9.4 (c) – Spearing</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13</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715440"/>
            <a:ext cx="8151858" cy="2462213"/>
          </a:xfrm>
          <a:prstGeom prst="rect">
            <a:avLst/>
          </a:prstGeom>
          <a:noFill/>
          <a:ln>
            <a:noFill/>
          </a:ln>
        </p:spPr>
        <p:txBody>
          <a:bodyPr wrap="square" rtlCol="0">
            <a:spAutoFit/>
          </a:bodyPr>
          <a:lstStyle/>
          <a:p>
            <a:r>
              <a:rPr lang="en-US" sz="2200" b="1" dirty="0"/>
              <a:t>New Text:</a:t>
            </a:r>
            <a:r>
              <a:rPr lang="en-US" sz="2200" dirty="0"/>
              <a:t> (c) </a:t>
            </a:r>
            <a:r>
              <a:rPr lang="en-US" sz="2200" i="1" dirty="0"/>
              <a:t>A Match penalty will be assessed to any player or team official who deliberately spears or deliberately attempts to spear an opponent by jabbing them forcefully with the toe of the blade of the stick.</a:t>
            </a:r>
          </a:p>
          <a:p>
            <a:r>
              <a:rPr lang="en-US" sz="2200" i="1" dirty="0"/>
              <a:t>A Match penalty will be assessed to any player who injures an opponent by a spearing infraction that would otherwise call for a double Minor penalty.</a:t>
            </a:r>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43264"/>
            <a:ext cx="8151858" cy="1446550"/>
          </a:xfrm>
          <a:prstGeom prst="rect">
            <a:avLst/>
          </a:prstGeom>
          <a:noFill/>
          <a:ln w="12700">
            <a:solidFill>
              <a:srgbClr val="C61D22"/>
            </a:solidFill>
          </a:ln>
        </p:spPr>
        <p:txBody>
          <a:bodyPr wrap="square" rtlCol="0">
            <a:spAutoFit/>
          </a:bodyPr>
          <a:lstStyle/>
          <a:p>
            <a:r>
              <a:rPr lang="en-US" sz="2200" b="1" dirty="0"/>
              <a:t>What Changed: </a:t>
            </a:r>
            <a:r>
              <a:rPr lang="en-US" sz="2200" dirty="0"/>
              <a:t>Clarification that the referee may assess a Match penalty for Spearing, based on the degree of violence and force of the action, even if no injury occurs. </a:t>
            </a:r>
          </a:p>
          <a:p>
            <a:endParaRPr lang="en-US" sz="2200" dirty="0"/>
          </a:p>
        </p:txBody>
      </p:sp>
    </p:spTree>
    <p:extLst>
      <p:ext uri="{BB962C8B-B14F-4D97-AF65-F5344CB8AC3E}">
        <p14:creationId xmlns:p14="http://schemas.microsoft.com/office/powerpoint/2010/main" val="250429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14</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3.6 (d) / Rule 10.6</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lvl="0"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Clarification that not wearing helmet, facial protector, or neck guard is penalized with a Minor penalty. </a:t>
            </a:r>
          </a:p>
          <a:p>
            <a:pPr marL="1246188" lvl="2" indent="-392113">
              <a:lnSpc>
                <a:spcPct val="10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But the play should only be </a:t>
            </a:r>
            <a:r>
              <a:rPr lang="en-US" u="sng" dirty="0">
                <a:solidFill>
                  <a:prstClr val="black"/>
                </a:solidFill>
                <a:latin typeface="Calibri" panose="020F0502020204030204" pitchFamily="34" charset="0"/>
                <a:ea typeface="Open Sans" panose="020B0606030504020204" pitchFamily="34" charset="0"/>
                <a:cs typeface="Calibri" panose="020F0502020204030204" pitchFamily="34" charset="0"/>
              </a:rPr>
              <a:t>immediately</a:t>
            </a: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 stopped if the player participates in the play while not wearing a helmet or facial protector.</a:t>
            </a:r>
          </a:p>
          <a:p>
            <a:pPr marL="1246188" lvl="2" indent="-392113">
              <a:lnSpc>
                <a:spcPct val="10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If a player participates in the play while not wearing a neck guard, it is a </a:t>
            </a:r>
            <a:r>
              <a:rPr lang="en-US" u="sng" dirty="0">
                <a:solidFill>
                  <a:prstClr val="black"/>
                </a:solidFill>
                <a:latin typeface="Calibri" panose="020F0502020204030204" pitchFamily="34" charset="0"/>
                <a:ea typeface="Open Sans" panose="020B0606030504020204" pitchFamily="34" charset="0"/>
                <a:cs typeface="Calibri" panose="020F0502020204030204" pitchFamily="34" charset="0"/>
              </a:rPr>
              <a:t>delayed</a:t>
            </a: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 penalty. </a:t>
            </a:r>
          </a:p>
          <a:p>
            <a:pPr marL="446088" lvl="0" indent="-392113">
              <a:lnSpc>
                <a:spcPct val="100000"/>
              </a:lnSpc>
              <a:spcBef>
                <a:spcPts val="0"/>
              </a:spcBef>
              <a:buFont typeface="Arial" panose="020B0604020202020204" pitchFamily="34" charset="0"/>
              <a:buChar char="•"/>
            </a:pPr>
            <a:endParaRPr lang="en-US" sz="10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lvl="0" indent="-392113">
              <a:lnSpc>
                <a:spcPct val="100000"/>
              </a:lnSpc>
              <a:spcBef>
                <a:spcPts val="0"/>
              </a:spcBef>
              <a:buFont typeface="Arial" panose="020B0604020202020204" pitchFamily="34" charset="0"/>
              <a:buChar char="•"/>
            </a:pPr>
            <a:r>
              <a:rPr lang="en-US" sz="2400" u="sng" dirty="0">
                <a:solidFill>
                  <a:prstClr val="black"/>
                </a:solidFill>
                <a:latin typeface="Calibri" panose="020F0502020204030204" pitchFamily="34" charset="0"/>
                <a:ea typeface="Open Sans" panose="020B0606030504020204" pitchFamily="34" charset="0"/>
                <a:cs typeface="Calibri" panose="020F0502020204030204" pitchFamily="34" charset="0"/>
              </a:rPr>
              <a:t>Improperly</a:t>
            </a: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 wearing a helmet, facial protector, or neck guard is a Misconduct penalty, which would be a delayed penalty. </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68480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15</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3.7</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Clarification that the Referee has the authority to remove any piece of </a:t>
            </a:r>
            <a:r>
              <a:rPr lang="en-US" sz="2400" u="sng" dirty="0">
                <a:solidFill>
                  <a:prstClr val="black"/>
                </a:solidFill>
                <a:latin typeface="Calibri" panose="020F0502020204030204" pitchFamily="34" charset="0"/>
                <a:ea typeface="Open Sans" panose="020B0606030504020204" pitchFamily="34" charset="0"/>
                <a:cs typeface="Calibri" panose="020F0502020204030204" pitchFamily="34" charset="0"/>
              </a:rPr>
              <a:t>non-standard equipment</a:t>
            </a: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 from the game that “provides an undue advantage to the user in playing of the game or that poses a danger to the user or other participants.”</a:t>
            </a:r>
          </a:p>
          <a:p>
            <a:pPr marL="446088" indent="-392113">
              <a:lnSpc>
                <a:spcPct val="100000"/>
              </a:lnSpc>
              <a:spcBef>
                <a:spcPts val="0"/>
              </a:spcBef>
              <a:buFont typeface="Arial" panose="020B0604020202020204" pitchFamily="34" charset="0"/>
              <a:buChar char="•"/>
            </a:pPr>
            <a:endPar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This would follow the same procedure for any other piece of equipment deemed “dangerous”.  </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90027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16</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4.8 / 4.9 / 4.10 </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Clarification that when a player is removed from the game because of a Game Ejection, Game Misconduct, Gross Misconduct, or Match penalty, they do not have to stay physically in the dressing room, provided that they do not interact with the game or the participants in any matter. </a:t>
            </a:r>
          </a:p>
          <a:p>
            <a:pPr marL="53975" indent="0">
              <a:lnSpc>
                <a:spcPct val="100000"/>
              </a:lnSpc>
              <a:spcBef>
                <a:spcPts val="0"/>
              </a:spcBef>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98940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17</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4.12</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Simplification of the text of the rule, regarding when a goal may be awarded, in reference to Rule 4.11 – Penalty Shots. </a:t>
            </a:r>
          </a:p>
          <a:p>
            <a:pPr marL="446088" indent="-392113">
              <a:lnSpc>
                <a:spcPct val="100000"/>
              </a:lnSpc>
              <a:spcBef>
                <a:spcPts val="0"/>
              </a:spcBef>
              <a:buFont typeface="Arial" panose="020B0604020202020204" pitchFamily="34" charset="0"/>
              <a:buChar char="•"/>
            </a:pPr>
            <a:endParaRPr lang="en-US" sz="2400" b="1"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Removal of distinction on the awarding of a goal based on possession of the puck versus after the puck has been shot. This distinction was creating confusion and was deemed unnecessary and counter to the spirit of the rule. </a:t>
            </a:r>
            <a:endParaRPr lang="en-US" sz="2400"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01536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18</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6.2</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Clarification that all players on the ice must be standing still while a face-off is occurring. </a:t>
            </a:r>
          </a:p>
          <a:p>
            <a:pPr marL="446088" indent="-392113">
              <a:lnSpc>
                <a:spcPct val="100000"/>
              </a:lnSpc>
              <a:spcBef>
                <a:spcPts val="0"/>
              </a:spcBef>
              <a:buFont typeface="Arial" panose="020B0604020202020204" pitchFamily="34" charset="0"/>
              <a:buChar char="•"/>
            </a:pPr>
            <a:endPar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6.2 is a new rule reference that specifically deals with actually conducting a face-off. However, there are not any meaningful changes to the rule. </a:t>
            </a:r>
            <a:endParaRPr lang="en-US" sz="2400"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06191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19</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6.3</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A new rule reference that addresses everything to do with the location of a face-off. However, there are not any meaningful changes to the rule. </a:t>
            </a:r>
            <a:endParaRPr lang="en-US" sz="2400"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16926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Overview</a:t>
            </a:r>
          </a:p>
        </p:txBody>
      </p:sp>
      <p:sp>
        <p:nvSpPr>
          <p:cNvPr id="4" name="Content Placeholder 3"/>
          <p:cNvSpPr>
            <a:spLocks noGrp="1"/>
          </p:cNvSpPr>
          <p:nvPr>
            <p:ph idx="1"/>
          </p:nvPr>
        </p:nvSpPr>
        <p:spPr>
          <a:xfrm>
            <a:off x="457200" y="1696453"/>
            <a:ext cx="8229600" cy="4174957"/>
          </a:xfrm>
        </p:spPr>
        <p:txBody>
          <a:bodyPr>
            <a:normAutofit/>
          </a:bodyPr>
          <a:lstStyle/>
          <a:p>
            <a:pPr marL="57150" indent="0">
              <a:buNone/>
            </a:pPr>
            <a:r>
              <a:rPr lang="en-US" sz="2700" b="1" dirty="0">
                <a:latin typeface="Calibri" panose="020F0502020204030204" pitchFamily="34" charset="0"/>
                <a:ea typeface="Open Sans" panose="020B0606030504020204" pitchFamily="34" charset="0"/>
                <a:cs typeface="Calibri" panose="020F0502020204030204" pitchFamily="34" charset="0"/>
              </a:rPr>
              <a:t>Part A – For all officials</a:t>
            </a:r>
            <a:endParaRPr lang="en-US" sz="2700" dirty="0">
              <a:latin typeface="Calibri" panose="020F0502020204030204" pitchFamily="34" charset="0"/>
              <a:ea typeface="Open Sans" panose="020B0606030504020204" pitchFamily="34" charset="0"/>
              <a:cs typeface="Calibri" panose="020F0502020204030204" pitchFamily="34" charset="0"/>
            </a:endParaRPr>
          </a:p>
          <a:p>
            <a:pPr lvl="1">
              <a:buFont typeface="Arial" panose="020B0604020202020204" pitchFamily="34" charset="0"/>
              <a:buChar char="•"/>
            </a:pPr>
            <a:r>
              <a:rPr lang="en-US" sz="2700" dirty="0">
                <a:latin typeface="Calibri" panose="020F0502020204030204" pitchFamily="34" charset="0"/>
                <a:ea typeface="Open Sans" panose="020B0606030504020204" pitchFamily="34" charset="0"/>
                <a:cs typeface="Calibri" panose="020F0502020204030204" pitchFamily="34" charset="0"/>
              </a:rPr>
              <a:t>Rule Changes (as approved at the AGM)</a:t>
            </a:r>
          </a:p>
          <a:p>
            <a:pPr marL="914400" lvl="1" indent="-457200"/>
            <a:endParaRPr lang="en-US" sz="2400" dirty="0">
              <a:latin typeface="Calibri" panose="020F0502020204030204" pitchFamily="34" charset="0"/>
              <a:ea typeface="Open Sans" panose="020B0606030504020204" pitchFamily="34" charset="0"/>
              <a:cs typeface="Calibri" panose="020F0502020204030204" pitchFamily="34" charset="0"/>
            </a:endParaRPr>
          </a:p>
          <a:p>
            <a:endParaRPr lang="en-US" sz="2800" dirty="0">
              <a:latin typeface="Calibri" panose="020F0502020204030204" pitchFamily="34" charset="0"/>
              <a:ea typeface="Open Sans" panose="020B060603050402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3C6FE9E3-59EF-3048-8248-7234B947BADA}" type="slidenum">
              <a:rPr lang="en-US" smtClean="0"/>
              <a:pPr/>
              <a:t>2</a:t>
            </a:fld>
            <a:endParaRPr lang="en-US"/>
          </a:p>
        </p:txBody>
      </p:sp>
    </p:spTree>
    <p:extLst>
      <p:ext uri="{BB962C8B-B14F-4D97-AF65-F5344CB8AC3E}">
        <p14:creationId xmlns:p14="http://schemas.microsoft.com/office/powerpoint/2010/main" val="3806218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20</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6.9 / 6.10 </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Clarification that the height of the crossbar (as it pertains to high-sticking the puck) on a goal or no-goal situation applies ONLY in Junior A (Rule 6.10)</a:t>
            </a:r>
          </a:p>
          <a:p>
            <a:pPr marL="446088" indent="-392113">
              <a:lnSpc>
                <a:spcPct val="100000"/>
              </a:lnSpc>
              <a:spcBef>
                <a:spcPts val="0"/>
              </a:spcBef>
              <a:buFont typeface="Arial" panose="020B0604020202020204" pitchFamily="34" charset="0"/>
              <a:buChar char="•"/>
            </a:pPr>
            <a:endPar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In Minor and Female hockey, the </a:t>
            </a:r>
            <a:r>
              <a:rPr lang="en-US" sz="2400" u="sng" dirty="0">
                <a:solidFill>
                  <a:prstClr val="black"/>
                </a:solidFill>
                <a:latin typeface="Calibri" panose="020F0502020204030204" pitchFamily="34" charset="0"/>
                <a:ea typeface="Open Sans" panose="020B0606030504020204" pitchFamily="34" charset="0"/>
                <a:cs typeface="Calibri" panose="020F0502020204030204" pitchFamily="34" charset="0"/>
              </a:rPr>
              <a:t>only</a:t>
            </a: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 criteria for high-sticking the puck is the normal height of the shoulders (Rule 6.9)</a:t>
            </a:r>
            <a:endParaRPr lang="en-US" sz="2400"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11867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21</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7.7 </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A new rule reference for Head Contact in Junior A and Senior divisions </a:t>
            </a:r>
            <a:r>
              <a:rPr lang="en-US" sz="2400" u="sng" dirty="0">
                <a:solidFill>
                  <a:prstClr val="black"/>
                </a:solidFill>
                <a:latin typeface="Calibri" panose="020F0502020204030204" pitchFamily="34" charset="0"/>
                <a:ea typeface="Open Sans" panose="020B0606030504020204" pitchFamily="34" charset="0"/>
                <a:cs typeface="Calibri" panose="020F0502020204030204" pitchFamily="34" charset="0"/>
              </a:rPr>
              <a:t>only</a:t>
            </a: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 </a:t>
            </a:r>
          </a:p>
          <a:p>
            <a:pPr marL="446088" indent="-392113">
              <a:lnSpc>
                <a:spcPct val="100000"/>
              </a:lnSpc>
              <a:spcBef>
                <a:spcPts val="0"/>
              </a:spcBef>
              <a:buFont typeface="Arial" panose="020B0604020202020204" pitchFamily="34" charset="0"/>
              <a:buChar char="•"/>
            </a:pPr>
            <a:endParaRPr lang="en-US" sz="10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This rule incorporates guidance that was previously found in the appendix, “Clarifications for Junior A &amp; Senior Hockey”.</a:t>
            </a:r>
          </a:p>
          <a:p>
            <a:pPr marL="446088" indent="-392113">
              <a:lnSpc>
                <a:spcPct val="100000"/>
              </a:lnSpc>
              <a:spcBef>
                <a:spcPts val="0"/>
              </a:spcBef>
              <a:buFont typeface="Arial" panose="020B0604020202020204" pitchFamily="34" charset="0"/>
              <a:buChar char="•"/>
            </a:pPr>
            <a:endParaRPr lang="en-US" sz="10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Officials who work Junior A or Senior divisions should review this information to ensure they are accurately applying this rule. </a:t>
            </a:r>
            <a:endParaRPr lang="en-US" sz="2400"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62134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22</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7.9 / 7.10 / 7.11</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The former rule “Fighting and Roughing” is now three separate rule references:</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7.9 – Roughing</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7.10 – Fighting </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7.11 – Instigator &amp; Aggressor</a:t>
            </a:r>
          </a:p>
          <a:p>
            <a:pPr marL="446088" lvl="0"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There should not be any rule changes, but this is an opportunity for officials to review, to ensure they understand and are correctly applying the rule. </a:t>
            </a:r>
          </a:p>
          <a:p>
            <a:pPr marL="446088" indent="-392113">
              <a:lnSpc>
                <a:spcPct val="150000"/>
              </a:lnSpc>
              <a:spcBef>
                <a:spcPts val="0"/>
              </a:spcBef>
              <a:buFont typeface="Courier New" panose="02070309020205020404" pitchFamily="49" charset="0"/>
              <a:buChar char="o"/>
            </a:pPr>
            <a:endParaRPr lang="en-US"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42651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23</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8.3 / 8.4 / 8.5</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The former rule “Interference” is now three separate rule references:</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8.3 – Interference</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8.4 – Interference from the Bench </a:t>
            </a:r>
          </a:p>
          <a:p>
            <a:pPr marL="1246188" lvl="2" indent="-392113">
              <a:lnSpc>
                <a:spcPct val="15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Rule 8.5 – Interference with the Goaltender</a:t>
            </a:r>
          </a:p>
          <a:p>
            <a:pPr marL="1703388" lvl="3" indent="-392113">
              <a:lnSpc>
                <a:spcPct val="100000"/>
              </a:lnSpc>
              <a:spcBef>
                <a:spcPts val="0"/>
              </a:spcBef>
              <a:buFont typeface="Wingdings" pitchFamily="2" charset="2"/>
              <a:buChar char="§"/>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This includes clarified language on players in the crease and goal/no-goal situations</a:t>
            </a:r>
            <a:endParaRPr lang="en-US"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89358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24</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10.3</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Additional language and definitions around diving and embellishment (both of which should be penalized) but no rule changes.</a:t>
            </a:r>
          </a:p>
          <a:p>
            <a:pPr marL="854075" lvl="2" indent="0">
              <a:lnSpc>
                <a:spcPct val="150000"/>
              </a:lnSpc>
              <a:spcBef>
                <a:spcPts val="0"/>
              </a:spcBef>
              <a:buNone/>
            </a:pPr>
            <a:endParaRPr lang="en-US"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18067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Clarifications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25</a:t>
            </a:fld>
            <a:endParaRPr lang="en-US"/>
          </a:p>
        </p:txBody>
      </p:sp>
      <p:sp>
        <p:nvSpPr>
          <p:cNvPr id="7" name="Content Placeholder 3">
            <a:extLst>
              <a:ext uri="{FF2B5EF4-FFF2-40B4-BE49-F238E27FC236}">
                <a16:creationId xmlns:a16="http://schemas.microsoft.com/office/drawing/2014/main" id="{5A051228-55E1-9E40-96A6-FEAFF41C204C}"/>
              </a:ext>
            </a:extLst>
          </p:cNvPr>
          <p:cNvSpPr txBox="1">
            <a:spLocks/>
          </p:cNvSpPr>
          <p:nvPr/>
        </p:nvSpPr>
        <p:spPr>
          <a:xfrm>
            <a:off x="381000" y="1637730"/>
            <a:ext cx="8382000" cy="4592857"/>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9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lnSpc>
                <a:spcPct val="100000"/>
              </a:lnSpc>
              <a:buNone/>
            </a:pPr>
            <a:r>
              <a:rPr lang="en-US" sz="2400" b="1" dirty="0">
                <a:latin typeface="Calibri" panose="020F0502020204030204" pitchFamily="34" charset="0"/>
                <a:ea typeface="Open Sans" panose="020B0606030504020204" pitchFamily="34" charset="0"/>
                <a:cs typeface="Calibri" panose="020F0502020204030204" pitchFamily="34" charset="0"/>
              </a:rPr>
              <a:t>Rule 10.6</a:t>
            </a:r>
          </a:p>
          <a:p>
            <a:pPr marL="53975" indent="0">
              <a:lnSpc>
                <a:spcPct val="100000"/>
              </a:lnSpc>
              <a:buNone/>
            </a:pPr>
            <a:endParaRPr lang="en-US" sz="2400" b="1" dirty="0">
              <a:latin typeface="Calibri" panose="020F0502020204030204" pitchFamily="34" charset="0"/>
              <a:ea typeface="Open Sans" panose="020B0606030504020204" pitchFamily="34" charset="0"/>
              <a:cs typeface="Calibri" panose="020F0502020204030204" pitchFamily="34" charset="0"/>
            </a:endParaRPr>
          </a:p>
          <a:p>
            <a:pPr marL="446088" indent="-392113">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New rule reference for “Illegal Equipment”</a:t>
            </a:r>
          </a:p>
          <a:p>
            <a:pPr marL="446088" indent="-392113">
              <a:lnSpc>
                <a:spcPct val="100000"/>
              </a:lnSpc>
              <a:spcBef>
                <a:spcPts val="0"/>
              </a:spcBef>
              <a:buFont typeface="Arial" panose="020B0604020202020204" pitchFamily="34" charset="0"/>
              <a:buChar char="•"/>
            </a:pPr>
            <a:endParaRPr lang="en-US" sz="10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511175" indent="-457200">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Please note that this rule reference replaces certain ‘one-off’ infractions that were previously referenced: </a:t>
            </a:r>
          </a:p>
          <a:p>
            <a:pPr marL="1311275" lvl="2" indent="-457200">
              <a:lnSpc>
                <a:spcPct val="100000"/>
              </a:lnSpc>
              <a:spcBef>
                <a:spcPts val="0"/>
              </a:spcBef>
              <a:buFont typeface="Courier New" panose="02070309020205020404" pitchFamily="49" charset="0"/>
              <a:buChar char="o"/>
            </a:pPr>
            <a:r>
              <a:rPr lang="en-US" dirty="0">
                <a:solidFill>
                  <a:prstClr val="black"/>
                </a:solidFill>
                <a:latin typeface="Calibri" panose="020F0502020204030204" pitchFamily="34" charset="0"/>
                <a:ea typeface="Open Sans" panose="020B0606030504020204" pitchFamily="34" charset="0"/>
                <a:cs typeface="Calibri" panose="020F0502020204030204" pitchFamily="34" charset="0"/>
              </a:rPr>
              <a:t>E.g. “Ineligible Player” for participating in the play without protective equipment, “Carrying Two Hockey Sticks”, “Illegally Receiving a Stick”</a:t>
            </a:r>
          </a:p>
          <a:p>
            <a:pPr marL="1311275" lvl="2" indent="-457200">
              <a:lnSpc>
                <a:spcPct val="100000"/>
              </a:lnSpc>
              <a:spcBef>
                <a:spcPts val="0"/>
              </a:spcBef>
              <a:buFont typeface="Courier New" panose="02070309020205020404" pitchFamily="49" charset="0"/>
              <a:buChar char="o"/>
            </a:pPr>
            <a:endParaRPr lang="en-US" sz="1000" dirty="0">
              <a:solidFill>
                <a:prstClr val="black"/>
              </a:solidFill>
              <a:latin typeface="Calibri" panose="020F0502020204030204" pitchFamily="34" charset="0"/>
              <a:ea typeface="Open Sans" panose="020B0606030504020204" pitchFamily="34" charset="0"/>
              <a:cs typeface="Calibri" panose="020F0502020204030204" pitchFamily="34" charset="0"/>
            </a:endParaRPr>
          </a:p>
          <a:p>
            <a:pPr marL="511175" indent="-457200">
              <a:lnSpc>
                <a:spcPct val="100000"/>
              </a:lnSpc>
              <a:spcBef>
                <a:spcPts val="0"/>
              </a:spcBef>
              <a:buFont typeface="Arial" panose="020B0604020202020204" pitchFamily="34" charset="0"/>
              <a:buChar char="•"/>
            </a:pPr>
            <a:r>
              <a:rPr lang="en-US" sz="2400" dirty="0">
                <a:solidFill>
                  <a:prstClr val="black"/>
                </a:solidFill>
                <a:latin typeface="Calibri" panose="020F0502020204030204" pitchFamily="34" charset="0"/>
                <a:ea typeface="Open Sans" panose="020B0606030504020204" pitchFamily="34" charset="0"/>
                <a:cs typeface="Calibri" panose="020F0502020204030204" pitchFamily="34" charset="0"/>
              </a:rPr>
              <a:t>This rule also covers undoing a chinstrap or removing a helmet to fight</a:t>
            </a:r>
            <a:endParaRPr lang="en-US" dirty="0">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78944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2985-2084-F643-93A5-C750723C02A3}"/>
              </a:ext>
            </a:extLst>
          </p:cNvPr>
          <p:cNvSpPr>
            <a:spLocks noGrp="1"/>
          </p:cNvSpPr>
          <p:nvPr>
            <p:ph type="ctrTitle"/>
          </p:nvPr>
        </p:nvSpPr>
        <p:spPr>
          <a:xfrm>
            <a:off x="2325757" y="224589"/>
            <a:ext cx="6449749" cy="1540043"/>
          </a:xfrm>
        </p:spPr>
        <p:txBody>
          <a:bodyPr>
            <a:normAutofit/>
          </a:bodyPr>
          <a:lstStyle/>
          <a:p>
            <a:pPr algn="r"/>
            <a:r>
              <a:rPr lang="en-US" sz="5000" dirty="0">
                <a:latin typeface="Bitter" panose="02000000000000000000" pitchFamily="2" charset="77"/>
                <a:ea typeface="Roboto" pitchFamily="2" charset="0"/>
                <a:cs typeface="Open Sans" panose="020B0606030504020204" pitchFamily="34" charset="0"/>
              </a:rPr>
              <a:t>Part A</a:t>
            </a:r>
            <a:br>
              <a:rPr lang="en-US" sz="4300" dirty="0">
                <a:latin typeface="Bitter" panose="02000000000000000000" pitchFamily="2" charset="77"/>
                <a:ea typeface="Roboto" pitchFamily="2" charset="0"/>
                <a:cs typeface="Open Sans" panose="020B0606030504020204" pitchFamily="34" charset="0"/>
              </a:rPr>
            </a:br>
            <a:r>
              <a:rPr lang="en-US" sz="3300" dirty="0">
                <a:latin typeface="Bitter" panose="02000000000000000000" pitchFamily="2" charset="77"/>
                <a:ea typeface="Roboto" pitchFamily="2" charset="0"/>
                <a:cs typeface="Open Sans" panose="020B0606030504020204" pitchFamily="34" charset="0"/>
              </a:rPr>
              <a:t>Rule Changes for 2022-24</a:t>
            </a:r>
          </a:p>
        </p:txBody>
      </p:sp>
      <p:pic>
        <p:nvPicPr>
          <p:cNvPr id="4" name="Picture 3">
            <a:extLst>
              <a:ext uri="{FF2B5EF4-FFF2-40B4-BE49-F238E27FC236}">
                <a16:creationId xmlns:a16="http://schemas.microsoft.com/office/drawing/2014/main" id="{7F54378C-CBF0-0246-9194-0E53D10634C6}"/>
              </a:ext>
            </a:extLst>
          </p:cNvPr>
          <p:cNvPicPr>
            <a:picLocks noChangeAspect="1"/>
          </p:cNvPicPr>
          <p:nvPr/>
        </p:nvPicPr>
        <p:blipFill rotWithShape="1">
          <a:blip r:embed="rId3"/>
          <a:srcRect b="24317"/>
          <a:stretch/>
        </p:blipFill>
        <p:spPr>
          <a:xfrm>
            <a:off x="0" y="2258757"/>
            <a:ext cx="9144000" cy="4599243"/>
          </a:xfrm>
          <a:prstGeom prst="rect">
            <a:avLst/>
          </a:prstGeom>
        </p:spPr>
      </p:pic>
    </p:spTree>
    <p:extLst>
      <p:ext uri="{BB962C8B-B14F-4D97-AF65-F5344CB8AC3E}">
        <p14:creationId xmlns:p14="http://schemas.microsoft.com/office/powerpoint/2010/main" val="54487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latin typeface="Bitter" panose="02000000000000000000" pitchFamily="2" charset="77"/>
              </a:rPr>
              <a:t>Rule Changes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4</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104" y="1477561"/>
            <a:ext cx="8151858" cy="830997"/>
          </a:xfrm>
          <a:prstGeom prst="rect">
            <a:avLst/>
          </a:prstGeom>
          <a:noFill/>
        </p:spPr>
        <p:txBody>
          <a:bodyPr wrap="square" rtlCol="0">
            <a:spAutoFit/>
          </a:bodyPr>
          <a:lstStyle/>
          <a:p>
            <a:r>
              <a:rPr lang="en-US" sz="2400" dirty="0"/>
              <a:t>The following changes to the Playing Rules were approved by the Members at the Hockey Canada Winter Congress (AGM).</a:t>
            </a:r>
          </a:p>
        </p:txBody>
      </p:sp>
      <p:graphicFrame>
        <p:nvGraphicFramePr>
          <p:cNvPr id="6" name="Table 5">
            <a:extLst>
              <a:ext uri="{FF2B5EF4-FFF2-40B4-BE49-F238E27FC236}">
                <a16:creationId xmlns:a16="http://schemas.microsoft.com/office/drawing/2014/main" id="{1DF93DF7-BAF6-034E-8832-A8A05EA29283}"/>
              </a:ext>
            </a:extLst>
          </p:cNvPr>
          <p:cNvGraphicFramePr>
            <a:graphicFrameLocks noGrp="1"/>
          </p:cNvGraphicFramePr>
          <p:nvPr>
            <p:extLst>
              <p:ext uri="{D42A27DB-BD31-4B8C-83A1-F6EECF244321}">
                <p14:modId xmlns:p14="http://schemas.microsoft.com/office/powerpoint/2010/main" val="2310353642"/>
              </p:ext>
            </p:extLst>
          </p:nvPr>
        </p:nvGraphicFramePr>
        <p:xfrm>
          <a:off x="560541" y="2526860"/>
          <a:ext cx="3360916" cy="3707743"/>
        </p:xfrm>
        <a:graphic>
          <a:graphicData uri="http://schemas.openxmlformats.org/drawingml/2006/table">
            <a:tbl>
              <a:tblPr firstRow="1" firstCol="1" bandRow="1">
                <a:tableStyleId>{9DCAF9ED-07DC-4A11-8D7F-57B35C25682E}</a:tableStyleId>
              </a:tblPr>
              <a:tblGrid>
                <a:gridCol w="1016641">
                  <a:extLst>
                    <a:ext uri="{9D8B030D-6E8A-4147-A177-3AD203B41FA5}">
                      <a16:colId xmlns:a16="http://schemas.microsoft.com/office/drawing/2014/main" val="3253471536"/>
                    </a:ext>
                  </a:extLst>
                </a:gridCol>
                <a:gridCol w="2344275">
                  <a:extLst>
                    <a:ext uri="{9D8B030D-6E8A-4147-A177-3AD203B41FA5}">
                      <a16:colId xmlns:a16="http://schemas.microsoft.com/office/drawing/2014/main" val="2024670807"/>
                    </a:ext>
                  </a:extLst>
                </a:gridCol>
              </a:tblGrid>
              <a:tr h="285211">
                <a:tc gridSpan="2">
                  <a:txBody>
                    <a:bodyPr/>
                    <a:lstStyle/>
                    <a:p>
                      <a:pPr algn="ctr"/>
                      <a:r>
                        <a:rPr lang="en-CA" sz="1400" dirty="0">
                          <a:effectLst/>
                          <a:latin typeface="Calibri" panose="020F0502020204030204" pitchFamily="34" charset="0"/>
                          <a:ea typeface="Calibri" panose="020F0502020204030204" pitchFamily="34" charset="0"/>
                          <a:cs typeface="Times New Roman" panose="02020603050405020304" pitchFamily="18" charset="0"/>
                        </a:rPr>
                        <a:t>ALL DIVISIONS OF HOCKEY</a:t>
                      </a:r>
                    </a:p>
                  </a:txBody>
                  <a:tcPr marL="59034" marR="59034" marT="0" marB="0" anchor="ctr"/>
                </a:tc>
                <a:tc hMerge="1">
                  <a:txBody>
                    <a:bodyPr/>
                    <a:lstStyle/>
                    <a:p>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768292936"/>
                  </a:ext>
                </a:extLst>
              </a:tr>
              <a:tr h="285211">
                <a:tc>
                  <a:txBody>
                    <a:bodyPr/>
                    <a:lstStyle/>
                    <a:p>
                      <a:pPr algn="ctr"/>
                      <a:r>
                        <a:rPr lang="en-CA" sz="1400" dirty="0">
                          <a:effectLst/>
                        </a:rPr>
                        <a:t>2.2 (k)</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Players in Uniform</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56938842"/>
                  </a:ext>
                </a:extLst>
              </a:tr>
              <a:tr h="285211">
                <a:tc>
                  <a:txBody>
                    <a:bodyPr/>
                    <a:lstStyle/>
                    <a:p>
                      <a:pPr algn="ctr"/>
                      <a:r>
                        <a:rPr lang="en-CA" sz="1400" dirty="0">
                          <a:effectLst/>
                        </a:rPr>
                        <a:t>2.4 (d)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Injured Players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262152296"/>
                  </a:ext>
                </a:extLst>
              </a:tr>
              <a:tr h="285211">
                <a:tc>
                  <a:txBody>
                    <a:bodyPr/>
                    <a:lstStyle/>
                    <a:p>
                      <a:pPr algn="ctr"/>
                      <a:r>
                        <a:rPr lang="en-CA" sz="1400" dirty="0">
                          <a:effectLst/>
                        </a:rPr>
                        <a:t>4.11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Penalty Shots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099087372"/>
                  </a:ext>
                </a:extLst>
              </a:tr>
              <a:tr h="285211">
                <a:tc>
                  <a:txBody>
                    <a:bodyPr/>
                    <a:lstStyle/>
                    <a:p>
                      <a:pPr algn="ctr"/>
                      <a:r>
                        <a:rPr lang="en-CA" sz="1400" dirty="0">
                          <a:effectLst/>
                        </a:rPr>
                        <a:t>6.3 (c)</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Face-off location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438024449"/>
                  </a:ext>
                </a:extLst>
              </a:tr>
              <a:tr h="285211">
                <a:tc>
                  <a:txBody>
                    <a:bodyPr/>
                    <a:lstStyle/>
                    <a:p>
                      <a:pPr algn="ctr"/>
                      <a:r>
                        <a:rPr lang="en-CA" sz="1400" dirty="0">
                          <a:effectLst/>
                        </a:rPr>
                        <a:t>6.7 (d)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Icing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00303347"/>
                  </a:ext>
                </a:extLst>
              </a:tr>
              <a:tr h="285211">
                <a:tc>
                  <a:txBody>
                    <a:bodyPr/>
                    <a:lstStyle/>
                    <a:p>
                      <a:pPr algn="ctr"/>
                      <a:r>
                        <a:rPr lang="en-CA" sz="1400" dirty="0">
                          <a:effectLst/>
                        </a:rPr>
                        <a:t>6.7 (e)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Icing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625870059"/>
                  </a:ext>
                </a:extLst>
              </a:tr>
              <a:tr h="285211">
                <a:tc>
                  <a:txBody>
                    <a:bodyPr/>
                    <a:lstStyle/>
                    <a:p>
                      <a:pPr algn="ctr"/>
                      <a:r>
                        <a:rPr lang="en-CA" sz="1400" dirty="0">
                          <a:effectLst/>
                        </a:rPr>
                        <a:t>6.18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Time of Game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767613628"/>
                  </a:ext>
                </a:extLst>
              </a:tr>
              <a:tr h="285211">
                <a:tc>
                  <a:txBody>
                    <a:bodyPr/>
                    <a:lstStyle/>
                    <a:p>
                      <a:pPr algn="ctr"/>
                      <a:r>
                        <a:rPr lang="en-CA" sz="1400" dirty="0">
                          <a:effectLst/>
                        </a:rPr>
                        <a:t>7.4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Charging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759883003"/>
                  </a:ext>
                </a:extLst>
              </a:tr>
              <a:tr h="285211">
                <a:tc>
                  <a:txBody>
                    <a:bodyPr/>
                    <a:lstStyle/>
                    <a:p>
                      <a:pPr algn="ctr"/>
                      <a:r>
                        <a:rPr lang="en-CA" sz="1400" dirty="0">
                          <a:effectLst/>
                        </a:rPr>
                        <a:t>8.7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Clipping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08923258"/>
                  </a:ext>
                </a:extLst>
              </a:tr>
              <a:tr h="285211">
                <a:tc>
                  <a:txBody>
                    <a:bodyPr/>
                    <a:lstStyle/>
                    <a:p>
                      <a:pPr algn="ctr"/>
                      <a:r>
                        <a:rPr lang="en-CA" sz="1400" dirty="0">
                          <a:effectLst/>
                        </a:rPr>
                        <a:t>9.1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Butt-Ending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54662251"/>
                  </a:ext>
                </a:extLst>
              </a:tr>
              <a:tr h="285211">
                <a:tc>
                  <a:txBody>
                    <a:bodyPr/>
                    <a:lstStyle/>
                    <a:p>
                      <a:pPr algn="ctr"/>
                      <a:r>
                        <a:rPr lang="en-CA" sz="1400" dirty="0">
                          <a:effectLst/>
                        </a:rPr>
                        <a:t>9.4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Spearing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541190289"/>
                  </a:ext>
                </a:extLst>
              </a:tr>
              <a:tr h="285211">
                <a:tc>
                  <a:txBody>
                    <a:bodyPr/>
                    <a:lstStyle/>
                    <a:p>
                      <a:pPr algn="ctr"/>
                      <a:r>
                        <a:rPr lang="en-CA" sz="1400" dirty="0">
                          <a:effectLst/>
                        </a:rPr>
                        <a:t>6.18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Time of Game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2125101867"/>
                  </a:ext>
                </a:extLst>
              </a:tr>
            </a:tbl>
          </a:graphicData>
        </a:graphic>
      </p:graphicFrame>
      <p:graphicFrame>
        <p:nvGraphicFramePr>
          <p:cNvPr id="8" name="Table 7">
            <a:extLst>
              <a:ext uri="{FF2B5EF4-FFF2-40B4-BE49-F238E27FC236}">
                <a16:creationId xmlns:a16="http://schemas.microsoft.com/office/drawing/2014/main" id="{23CA07F9-F658-0846-9B5B-F075146EE582}"/>
              </a:ext>
            </a:extLst>
          </p:cNvPr>
          <p:cNvGraphicFramePr>
            <a:graphicFrameLocks noGrp="1"/>
          </p:cNvGraphicFramePr>
          <p:nvPr>
            <p:extLst>
              <p:ext uri="{D42A27DB-BD31-4B8C-83A1-F6EECF244321}">
                <p14:modId xmlns:p14="http://schemas.microsoft.com/office/powerpoint/2010/main" val="1021830368"/>
              </p:ext>
            </p:extLst>
          </p:nvPr>
        </p:nvGraphicFramePr>
        <p:xfrm>
          <a:off x="5222543" y="2526860"/>
          <a:ext cx="3360916" cy="1140844"/>
        </p:xfrm>
        <a:graphic>
          <a:graphicData uri="http://schemas.openxmlformats.org/drawingml/2006/table">
            <a:tbl>
              <a:tblPr firstRow="1" firstCol="1" bandRow="1">
                <a:tableStyleId>{9DCAF9ED-07DC-4A11-8D7F-57B35C25682E}</a:tableStyleId>
              </a:tblPr>
              <a:tblGrid>
                <a:gridCol w="1016641">
                  <a:extLst>
                    <a:ext uri="{9D8B030D-6E8A-4147-A177-3AD203B41FA5}">
                      <a16:colId xmlns:a16="http://schemas.microsoft.com/office/drawing/2014/main" val="3253471536"/>
                    </a:ext>
                  </a:extLst>
                </a:gridCol>
                <a:gridCol w="2344275">
                  <a:extLst>
                    <a:ext uri="{9D8B030D-6E8A-4147-A177-3AD203B41FA5}">
                      <a16:colId xmlns:a16="http://schemas.microsoft.com/office/drawing/2014/main" val="2024670807"/>
                    </a:ext>
                  </a:extLst>
                </a:gridCol>
              </a:tblGrid>
              <a:tr h="285211">
                <a:tc gridSpan="2">
                  <a:txBody>
                    <a:bodyPr/>
                    <a:lstStyle/>
                    <a:p>
                      <a:pPr algn="ctr"/>
                      <a:r>
                        <a:rPr lang="en-CA" sz="1400" dirty="0">
                          <a:effectLst/>
                          <a:latin typeface="Calibri" panose="020F0502020204030204" pitchFamily="34" charset="0"/>
                          <a:ea typeface="Calibri" panose="020F0502020204030204" pitchFamily="34" charset="0"/>
                          <a:cs typeface="Times New Roman" panose="02020603050405020304" pitchFamily="18" charset="0"/>
                        </a:rPr>
                        <a:t>JUNIOR A / SENIOR ONLY</a:t>
                      </a:r>
                    </a:p>
                  </a:txBody>
                  <a:tcPr marL="59034" marR="59034" marT="0" marB="0" anchor="ctr"/>
                </a:tc>
                <a:tc hMerge="1">
                  <a:txBody>
                    <a:bodyPr/>
                    <a:lstStyle/>
                    <a:p>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768292936"/>
                  </a:ext>
                </a:extLst>
              </a:tr>
              <a:tr h="285211">
                <a:tc>
                  <a:txBody>
                    <a:bodyPr/>
                    <a:lstStyle/>
                    <a:p>
                      <a:pPr algn="ctr"/>
                      <a:r>
                        <a:rPr lang="en-CA" sz="1400" dirty="0">
                          <a:effectLst/>
                        </a:rPr>
                        <a:t>4.6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Coincidental Minor Penalties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56938842"/>
                  </a:ext>
                </a:extLst>
              </a:tr>
              <a:tr h="285211">
                <a:tc>
                  <a:txBody>
                    <a:bodyPr/>
                    <a:lstStyle/>
                    <a:p>
                      <a:pPr algn="ctr"/>
                      <a:r>
                        <a:rPr lang="en-CA" sz="1400" dirty="0">
                          <a:effectLst/>
                        </a:rPr>
                        <a:t>6.4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Face-off Location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1262152296"/>
                  </a:ext>
                </a:extLst>
              </a:tr>
              <a:tr h="285211">
                <a:tc>
                  <a:txBody>
                    <a:bodyPr/>
                    <a:lstStyle/>
                    <a:p>
                      <a:pPr algn="ctr"/>
                      <a:r>
                        <a:rPr lang="en-CA" sz="1400" dirty="0">
                          <a:effectLst/>
                        </a:rPr>
                        <a:t>6.5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tc>
                  <a:txBody>
                    <a:bodyPr/>
                    <a:lstStyle/>
                    <a:p>
                      <a:r>
                        <a:rPr lang="en-CA" sz="1400" dirty="0">
                          <a:effectLst/>
                        </a:rPr>
                        <a:t>Face-off Violation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034" marR="59034" marT="0" marB="0" anchor="ctr"/>
                </a:tc>
                <a:extLst>
                  <a:ext uri="{0D108BD9-81ED-4DB2-BD59-A6C34878D82A}">
                    <a16:rowId xmlns:a16="http://schemas.microsoft.com/office/drawing/2014/main" val="3099087372"/>
                  </a:ext>
                </a:extLst>
              </a:tr>
            </a:tbl>
          </a:graphicData>
        </a:graphic>
      </p:graphicFrame>
    </p:spTree>
    <p:extLst>
      <p:ext uri="{BB962C8B-B14F-4D97-AF65-F5344CB8AC3E}">
        <p14:creationId xmlns:p14="http://schemas.microsoft.com/office/powerpoint/2010/main" val="314123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2.2 (k) – Players in Uniform </a:t>
            </a:r>
          </a:p>
        </p:txBody>
      </p:sp>
      <p:sp>
        <p:nvSpPr>
          <p:cNvPr id="3" name="Slide Number Placeholder 2"/>
          <p:cNvSpPr>
            <a:spLocks noGrp="1"/>
          </p:cNvSpPr>
          <p:nvPr>
            <p:ph type="sldNum" sz="quarter" idx="12"/>
          </p:nvPr>
        </p:nvSpPr>
        <p:spPr/>
        <p:txBody>
          <a:bodyPr/>
          <a:lstStyle/>
          <a:p>
            <a:fld id="{3C6FE9E3-59EF-3048-8248-7234B947BADA}" type="slidenum">
              <a:rPr lang="en-US" smtClean="0"/>
              <a:pPr/>
              <a:t>5</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392568"/>
            <a:ext cx="8151858" cy="2800767"/>
          </a:xfrm>
          <a:prstGeom prst="rect">
            <a:avLst/>
          </a:prstGeom>
          <a:noFill/>
          <a:ln>
            <a:noFill/>
          </a:ln>
        </p:spPr>
        <p:txBody>
          <a:bodyPr wrap="square" rtlCol="0">
            <a:spAutoFit/>
          </a:bodyPr>
          <a:lstStyle/>
          <a:p>
            <a:r>
              <a:rPr lang="en-US" sz="2200" b="1" dirty="0"/>
              <a:t>New Text: </a:t>
            </a:r>
            <a:r>
              <a:rPr lang="en-US" sz="2200" i="1" dirty="0"/>
              <a:t>In Minor and Female, a player that is duly registered to a team roster but unable to participate in a game due to injury may be permitted to take a position on the bench during the game, as long as they are included within the permitted players in uniform on the official game report and wearing the minimum equipment of a BNQ throat protector (minor and female), CSA approved Helmet and CSA facial protector; in accordance with the requirements for their registered category of play. </a:t>
            </a:r>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435607"/>
            <a:ext cx="8151858" cy="1938992"/>
          </a:xfrm>
          <a:prstGeom prst="rect">
            <a:avLst/>
          </a:prstGeom>
          <a:noFill/>
          <a:ln w="12700">
            <a:solidFill>
              <a:srgbClr val="C61D22"/>
            </a:solidFill>
          </a:ln>
        </p:spPr>
        <p:txBody>
          <a:bodyPr wrap="square" rtlCol="0">
            <a:spAutoFit/>
          </a:bodyPr>
          <a:lstStyle/>
          <a:p>
            <a:r>
              <a:rPr lang="en-US" sz="2200" b="1" dirty="0"/>
              <a:t>What Changed: </a:t>
            </a:r>
            <a:r>
              <a:rPr lang="en-US" sz="2200" dirty="0"/>
              <a:t>A player who is injured can be on the bench during the game, but they must be listed as a player on the game report and they must wear the minimum protective equipment. </a:t>
            </a:r>
          </a:p>
          <a:p>
            <a:endParaRPr lang="en-US" sz="1000" dirty="0"/>
          </a:p>
          <a:p>
            <a:r>
              <a:rPr lang="en-US" sz="2200" dirty="0"/>
              <a:t>Note: This would </a:t>
            </a:r>
            <a:r>
              <a:rPr lang="en-US" sz="2200" u="sng" dirty="0"/>
              <a:t>not</a:t>
            </a:r>
            <a:r>
              <a:rPr lang="en-US" sz="2200" dirty="0"/>
              <a:t> apply to suspended players, who may not be on the bench or listed on the game report.</a:t>
            </a:r>
          </a:p>
        </p:txBody>
      </p:sp>
    </p:spTree>
    <p:extLst>
      <p:ext uri="{BB962C8B-B14F-4D97-AF65-F5344CB8AC3E}">
        <p14:creationId xmlns:p14="http://schemas.microsoft.com/office/powerpoint/2010/main" val="104158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2.4 (k) – Injured Players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6</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278828"/>
            <a:ext cx="8151858" cy="2800767"/>
          </a:xfrm>
          <a:prstGeom prst="rect">
            <a:avLst/>
          </a:prstGeom>
          <a:noFill/>
          <a:ln>
            <a:noFill/>
          </a:ln>
        </p:spPr>
        <p:txBody>
          <a:bodyPr wrap="square" rtlCol="0">
            <a:spAutoFit/>
          </a:bodyPr>
          <a:lstStyle/>
          <a:p>
            <a:r>
              <a:rPr lang="en-US" sz="2200" b="1" dirty="0"/>
              <a:t>New Text: </a:t>
            </a:r>
            <a:r>
              <a:rPr lang="en-US" sz="2200" i="1" dirty="0"/>
              <a:t>Goaltender replacement shall be subject to the rules governing goaltenders and shall be allowed the 	goaltender’s full equipment. In divisions of U13 and below after a player has been designated as a goaltender, 	may return to a non-goaltender position. Only in divisions above U13, the player must remain as a goaltender once they have been designated as such. The only exception is when a team is awarded a penalty shot and the opposing team does not have a goaltender dressed.</a:t>
            </a:r>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51105"/>
            <a:ext cx="8151858" cy="1107996"/>
          </a:xfrm>
          <a:prstGeom prst="rect">
            <a:avLst/>
          </a:prstGeom>
          <a:noFill/>
          <a:ln w="12700">
            <a:solidFill>
              <a:srgbClr val="C61D22"/>
            </a:solidFill>
          </a:ln>
        </p:spPr>
        <p:txBody>
          <a:bodyPr wrap="square" rtlCol="0">
            <a:spAutoFit/>
          </a:bodyPr>
          <a:lstStyle/>
          <a:p>
            <a:r>
              <a:rPr lang="en-US" sz="2200" b="1" dirty="0"/>
              <a:t>What Changed: </a:t>
            </a:r>
            <a:r>
              <a:rPr lang="en-US" sz="2200" dirty="0"/>
              <a:t>Clarification that, if a team doesn’t have a goaltender dressed, a player can act as the goaltender for the penalty shot only, and then can return to acting as a skater. </a:t>
            </a:r>
          </a:p>
        </p:txBody>
      </p:sp>
    </p:spTree>
    <p:extLst>
      <p:ext uri="{BB962C8B-B14F-4D97-AF65-F5344CB8AC3E}">
        <p14:creationId xmlns:p14="http://schemas.microsoft.com/office/powerpoint/2010/main" val="25910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4.11 – Penalty Shots</a:t>
            </a:r>
          </a:p>
        </p:txBody>
      </p:sp>
      <p:sp>
        <p:nvSpPr>
          <p:cNvPr id="3" name="Slide Number Placeholder 2"/>
          <p:cNvSpPr>
            <a:spLocks noGrp="1"/>
          </p:cNvSpPr>
          <p:nvPr>
            <p:ph type="sldNum" sz="quarter" idx="12"/>
          </p:nvPr>
        </p:nvSpPr>
        <p:spPr/>
        <p:txBody>
          <a:bodyPr/>
          <a:lstStyle/>
          <a:p>
            <a:fld id="{3C6FE9E3-59EF-3048-8248-7234B947BADA}" type="slidenum">
              <a:rPr lang="en-US" smtClean="0"/>
              <a:pPr/>
              <a:t>7</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4069676"/>
            <a:ext cx="8151858" cy="1785104"/>
          </a:xfrm>
          <a:prstGeom prst="rect">
            <a:avLst/>
          </a:prstGeom>
          <a:noFill/>
          <a:ln>
            <a:noFill/>
          </a:ln>
        </p:spPr>
        <p:txBody>
          <a:bodyPr wrap="square" rtlCol="0">
            <a:spAutoFit/>
          </a:bodyPr>
          <a:lstStyle/>
          <a:p>
            <a:r>
              <a:rPr lang="en-US" sz="2200" b="1" dirty="0"/>
              <a:t>New Text: </a:t>
            </a:r>
            <a:r>
              <a:rPr lang="en-US" sz="2200" i="1" dirty="0"/>
              <a:t>The coach/captain of the non-offending team may designate any player, other than the goaltender, to take the Penalty Shot. In the event that the coach/captain declines to select a player, the Referee will designate a player. </a:t>
            </a:r>
          </a:p>
          <a:p>
            <a:endParaRPr lang="en-US" sz="2200" i="1" dirty="0"/>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51105"/>
            <a:ext cx="8151858" cy="1785104"/>
          </a:xfrm>
          <a:prstGeom prst="rect">
            <a:avLst/>
          </a:prstGeom>
          <a:noFill/>
          <a:ln w="12700">
            <a:solidFill>
              <a:srgbClr val="C61D22"/>
            </a:solidFill>
          </a:ln>
        </p:spPr>
        <p:txBody>
          <a:bodyPr wrap="square" rtlCol="0">
            <a:spAutoFit/>
          </a:bodyPr>
          <a:lstStyle/>
          <a:p>
            <a:r>
              <a:rPr lang="en-US" sz="2200" b="1" dirty="0"/>
              <a:t>What Changed: </a:t>
            </a:r>
            <a:r>
              <a:rPr lang="en-US" sz="2200" dirty="0"/>
              <a:t>When a team is awarded a Penalty Shot, any player on that team can take the shot. </a:t>
            </a:r>
          </a:p>
          <a:p>
            <a:endParaRPr lang="en-US" sz="2200" dirty="0"/>
          </a:p>
          <a:p>
            <a:r>
              <a:rPr lang="en-US" sz="2200" dirty="0"/>
              <a:t>Previously, it had to be the player who was fouled, or a player who was on the ice at the time of the infraction. </a:t>
            </a:r>
          </a:p>
        </p:txBody>
      </p:sp>
    </p:spTree>
    <p:extLst>
      <p:ext uri="{BB962C8B-B14F-4D97-AF65-F5344CB8AC3E}">
        <p14:creationId xmlns:p14="http://schemas.microsoft.com/office/powerpoint/2010/main" val="59336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6.3 (c) – Face-off Location</a:t>
            </a:r>
          </a:p>
        </p:txBody>
      </p:sp>
      <p:sp>
        <p:nvSpPr>
          <p:cNvPr id="3" name="Slide Number Placeholder 2"/>
          <p:cNvSpPr>
            <a:spLocks noGrp="1"/>
          </p:cNvSpPr>
          <p:nvPr>
            <p:ph type="sldNum" sz="quarter" idx="12"/>
          </p:nvPr>
        </p:nvSpPr>
        <p:spPr/>
        <p:txBody>
          <a:bodyPr/>
          <a:lstStyle/>
          <a:p>
            <a:fld id="{3C6FE9E3-59EF-3048-8248-7234B947BADA}" type="slidenum">
              <a:rPr lang="en-US" smtClean="0"/>
              <a:pPr/>
              <a:t>8</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453852"/>
            <a:ext cx="8151858" cy="2769989"/>
          </a:xfrm>
          <a:prstGeom prst="rect">
            <a:avLst/>
          </a:prstGeom>
          <a:noFill/>
          <a:ln>
            <a:noFill/>
          </a:ln>
        </p:spPr>
        <p:txBody>
          <a:bodyPr wrap="square" rtlCol="0">
            <a:spAutoFit/>
          </a:bodyPr>
          <a:lstStyle/>
          <a:p>
            <a:r>
              <a:rPr lang="en-US" sz="2200" b="1" dirty="0"/>
              <a:t>New Text: </a:t>
            </a:r>
            <a:r>
              <a:rPr lang="en-US" sz="2200" i="1" dirty="0"/>
              <a:t>When this situation leads to a time penalty or multiple time penalties being placed on the penalty time clock to one team, making that team shorthanded, the ensuing face-off will be conducted at one of the two end zone face-off locations in the offending team’s defending zone. There are five exceptions:</a:t>
            </a:r>
          </a:p>
          <a:p>
            <a:pPr marL="579438"/>
            <a:r>
              <a:rPr lang="en-US" sz="1600" i="1" dirty="0"/>
              <a:t>(v) When play has been stopped due to a premature substitution of the goaltender. In this case, the face-off will take place at </a:t>
            </a:r>
            <a:r>
              <a:rPr lang="en-US" sz="1600" i="1" dirty="0" err="1"/>
              <a:t>centre</a:t>
            </a:r>
            <a:r>
              <a:rPr lang="en-US" sz="1600" i="1" dirty="0"/>
              <a:t> ice, except in cases where the offending team would gain a territorial advantage, in which case the face-off would take place at the nearest face-off location that does not provide that advantage. </a:t>
            </a:r>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1851105"/>
            <a:ext cx="8151858" cy="1446550"/>
          </a:xfrm>
          <a:prstGeom prst="rect">
            <a:avLst/>
          </a:prstGeom>
          <a:noFill/>
          <a:ln w="12700">
            <a:solidFill>
              <a:srgbClr val="C61D22"/>
            </a:solidFill>
          </a:ln>
        </p:spPr>
        <p:txBody>
          <a:bodyPr wrap="square" rtlCol="0">
            <a:spAutoFit/>
          </a:bodyPr>
          <a:lstStyle/>
          <a:p>
            <a:r>
              <a:rPr lang="en-US" sz="2200" b="1" dirty="0"/>
              <a:t>What Changed: </a:t>
            </a:r>
            <a:r>
              <a:rPr lang="en-US" sz="2200" dirty="0"/>
              <a:t>When a penalty is assessed, making a team shorthanded, the face-off will take place in the offending team’s defending zone, with five exceptions. This clarifies that premature substitution of the goaltender is one of those exceptions. </a:t>
            </a:r>
          </a:p>
        </p:txBody>
      </p:sp>
    </p:spTree>
    <p:extLst>
      <p:ext uri="{BB962C8B-B14F-4D97-AF65-F5344CB8AC3E}">
        <p14:creationId xmlns:p14="http://schemas.microsoft.com/office/powerpoint/2010/main" val="115645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500" dirty="0">
                <a:latin typeface="Bitter" panose="02000000000000000000" pitchFamily="2" charset="77"/>
              </a:rPr>
              <a:t>Rule 6.18 (a) – Time of Game</a:t>
            </a:r>
          </a:p>
        </p:txBody>
      </p:sp>
      <p:sp>
        <p:nvSpPr>
          <p:cNvPr id="3" name="Slide Number Placeholder 2"/>
          <p:cNvSpPr>
            <a:spLocks noGrp="1"/>
          </p:cNvSpPr>
          <p:nvPr>
            <p:ph type="sldNum" sz="quarter" idx="12"/>
          </p:nvPr>
        </p:nvSpPr>
        <p:spPr/>
        <p:txBody>
          <a:bodyPr/>
          <a:lstStyle/>
          <a:p>
            <a:fld id="{3C6FE9E3-59EF-3048-8248-7234B947BADA}" type="slidenum">
              <a:rPr lang="en-US" smtClean="0"/>
              <a:pPr/>
              <a:t>9</a:t>
            </a:fld>
            <a:endParaRPr lang="en-US"/>
          </a:p>
        </p:txBody>
      </p:sp>
      <p:sp>
        <p:nvSpPr>
          <p:cNvPr id="13" name="TextBox 12">
            <a:extLst>
              <a:ext uri="{FF2B5EF4-FFF2-40B4-BE49-F238E27FC236}">
                <a16:creationId xmlns:a16="http://schemas.microsoft.com/office/drawing/2014/main" id="{68919894-7CE5-9146-ACD1-4CF693955039}"/>
              </a:ext>
            </a:extLst>
          </p:cNvPr>
          <p:cNvSpPr txBox="1"/>
          <p:nvPr/>
        </p:nvSpPr>
        <p:spPr>
          <a:xfrm>
            <a:off x="457200" y="3175625"/>
            <a:ext cx="8151858" cy="2431435"/>
          </a:xfrm>
          <a:prstGeom prst="rect">
            <a:avLst/>
          </a:prstGeom>
          <a:noFill/>
          <a:ln>
            <a:noFill/>
          </a:ln>
        </p:spPr>
        <p:txBody>
          <a:bodyPr wrap="square" rtlCol="0">
            <a:spAutoFit/>
          </a:bodyPr>
          <a:lstStyle/>
          <a:p>
            <a:r>
              <a:rPr lang="en-US" sz="2200" b="1" dirty="0"/>
              <a:t>New Text: </a:t>
            </a:r>
            <a:r>
              <a:rPr lang="en-US" i="1" dirty="0"/>
              <a:t>Three 20-minute periods of regulation playing time, with approximately a 10-minute intermission (when the ice is flooded) between each period, will be the maximum time allowed for each game. </a:t>
            </a:r>
            <a:endParaRPr lang="en-CA" i="1" dirty="0"/>
          </a:p>
          <a:p>
            <a:r>
              <a:rPr lang="en-US" dirty="0"/>
              <a:t> </a:t>
            </a:r>
            <a:endParaRPr lang="en-CA" dirty="0"/>
          </a:p>
          <a:p>
            <a:r>
              <a:rPr lang="en-US" i="1" dirty="0"/>
              <a:t>Note: Members and Leagues may make their own rules regarding regulation time for games played under their jurisdiction, granted that it does not exceed the guidelines of this rule. </a:t>
            </a:r>
            <a:endParaRPr lang="en-CA" dirty="0"/>
          </a:p>
          <a:p>
            <a:endParaRPr lang="en-US" sz="2200" dirty="0"/>
          </a:p>
        </p:txBody>
      </p:sp>
      <p:sp>
        <p:nvSpPr>
          <p:cNvPr id="7" name="TextBox 6">
            <a:extLst>
              <a:ext uri="{FF2B5EF4-FFF2-40B4-BE49-F238E27FC236}">
                <a16:creationId xmlns:a16="http://schemas.microsoft.com/office/drawing/2014/main" id="{4F84FC47-442F-F441-A741-4147E8FC6566}"/>
              </a:ext>
            </a:extLst>
          </p:cNvPr>
          <p:cNvSpPr txBox="1"/>
          <p:nvPr/>
        </p:nvSpPr>
        <p:spPr>
          <a:xfrm>
            <a:off x="457200" y="2035771"/>
            <a:ext cx="8151858" cy="430887"/>
          </a:xfrm>
          <a:prstGeom prst="rect">
            <a:avLst/>
          </a:prstGeom>
          <a:noFill/>
          <a:ln w="12700">
            <a:solidFill>
              <a:srgbClr val="C61D22"/>
            </a:solidFill>
          </a:ln>
        </p:spPr>
        <p:txBody>
          <a:bodyPr wrap="square" rtlCol="0">
            <a:spAutoFit/>
          </a:bodyPr>
          <a:lstStyle/>
          <a:p>
            <a:r>
              <a:rPr lang="en-US" sz="2200" b="1" dirty="0"/>
              <a:t>What Changed: </a:t>
            </a:r>
            <a:r>
              <a:rPr lang="en-US" sz="2200" dirty="0"/>
              <a:t>Clarification on the length of a standard game. </a:t>
            </a:r>
          </a:p>
        </p:txBody>
      </p:sp>
    </p:spTree>
    <p:extLst>
      <p:ext uri="{BB962C8B-B14F-4D97-AF65-F5344CB8AC3E}">
        <p14:creationId xmlns:p14="http://schemas.microsoft.com/office/powerpoint/2010/main" val="93446615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0000"/>
      </a:dk2>
      <a:lt2>
        <a:srgbClr val="EEECE1"/>
      </a:lt2>
      <a:accent1>
        <a:srgbClr val="EEB600"/>
      </a:accent1>
      <a:accent2>
        <a:srgbClr val="C71C22"/>
      </a:accent2>
      <a:accent3>
        <a:srgbClr val="C0C0C8"/>
      </a:accent3>
      <a:accent4>
        <a:srgbClr val="8A0000"/>
      </a:accent4>
      <a:accent5>
        <a:srgbClr val="BB8000"/>
      </a:accent5>
      <a:accent6>
        <a:srgbClr val="676065"/>
      </a:accent6>
      <a:hlink>
        <a:srgbClr val="FF0000"/>
      </a:hlink>
      <a:folHlink>
        <a:srgbClr val="A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C0000"/>
      </a:dk2>
      <a:lt2>
        <a:srgbClr val="EEECE1"/>
      </a:lt2>
      <a:accent1>
        <a:srgbClr val="EEB600"/>
      </a:accent1>
      <a:accent2>
        <a:srgbClr val="C71C22"/>
      </a:accent2>
      <a:accent3>
        <a:srgbClr val="C0C0C8"/>
      </a:accent3>
      <a:accent4>
        <a:srgbClr val="8A0000"/>
      </a:accent4>
      <a:accent5>
        <a:srgbClr val="BB8000"/>
      </a:accent5>
      <a:accent6>
        <a:srgbClr val="676065"/>
      </a:accent6>
      <a:hlink>
        <a:srgbClr val="FF0000"/>
      </a:hlink>
      <a:folHlink>
        <a:srgbClr val="A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3717</TotalTime>
  <Words>1957</Words>
  <Application>Microsoft Office PowerPoint</Application>
  <PresentationFormat>On-screen Show (4:3)</PresentationFormat>
  <Paragraphs>208</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Bitter</vt:lpstr>
      <vt:lpstr>Calibri</vt:lpstr>
      <vt:lpstr>Courier New</vt:lpstr>
      <vt:lpstr>Wingdings</vt:lpstr>
      <vt:lpstr>Office Theme</vt:lpstr>
      <vt:lpstr>1_Office Theme</vt:lpstr>
      <vt:lpstr>Re-Formatted  Playing Rules</vt:lpstr>
      <vt:lpstr>Overview</vt:lpstr>
      <vt:lpstr>Part A Rule Changes for 2022-24</vt:lpstr>
      <vt:lpstr>Rule Changes</vt:lpstr>
      <vt:lpstr>Rule 2.2 (k) – Players in Uniform </vt:lpstr>
      <vt:lpstr>Rule 2.4 (k) – Injured Players</vt:lpstr>
      <vt:lpstr>Rule 4.11 – Penalty Shots</vt:lpstr>
      <vt:lpstr>Rule 6.3 (c) – Face-off Location</vt:lpstr>
      <vt:lpstr>Rule 6.18 (a) – Time of Game</vt:lpstr>
      <vt:lpstr>Rule 7.4 – Charging</vt:lpstr>
      <vt:lpstr>Rule 8.7 – Clipping</vt:lpstr>
      <vt:lpstr>Rule 9.1 (c) – Butt-Ending</vt:lpstr>
      <vt:lpstr>Rule 9.4 (c) – Spearing</vt:lpstr>
      <vt:lpstr>Clarifications</vt:lpstr>
      <vt:lpstr>Clarifications</vt:lpstr>
      <vt:lpstr>Clarifications</vt:lpstr>
      <vt:lpstr>Clarifications</vt:lpstr>
      <vt:lpstr>Clarifications</vt:lpstr>
      <vt:lpstr>Clarifications</vt:lpstr>
      <vt:lpstr>Clarifications</vt:lpstr>
      <vt:lpstr>Clarifications</vt:lpstr>
      <vt:lpstr>Clarifications</vt:lpstr>
      <vt:lpstr>Clarifications</vt:lpstr>
      <vt:lpstr>Clarifications</vt:lpstr>
      <vt:lpstr>Clarifications</vt:lpstr>
    </vt:vector>
  </TitlesOfParts>
  <Company>Hockey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Findley</dc:creator>
  <cp:lastModifiedBy>Lucas Cacciotti</cp:lastModifiedBy>
  <cp:revision>254</cp:revision>
  <cp:lastPrinted>2014-03-10T17:40:12Z</cp:lastPrinted>
  <dcterms:created xsi:type="dcterms:W3CDTF">2013-09-26T23:28:03Z</dcterms:created>
  <dcterms:modified xsi:type="dcterms:W3CDTF">2022-10-02T16:20:42Z</dcterms:modified>
</cp:coreProperties>
</file>